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omments/modernComment1.xml" ContentType="application/vnd.ms-powerpoint.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6"/>
  </p:notesMasterIdLst>
  <p:sldIdLst>
    <p:sldId id="257" r:id="rId5"/>
    <p:sldId id="258" r:id="rId7"/>
    <p:sldId id="298" r:id="rId8"/>
    <p:sldId id="265" r:id="rId9"/>
    <p:sldId id="296" r:id="rId10"/>
    <p:sldId id="264" r:id="rId11"/>
    <p:sldId id="268" r:id="rId12"/>
    <p:sldId id="299" r:id="rId13"/>
    <p:sldId id="292" r:id="rId14"/>
    <p:sldId id="300" r:id="rId15"/>
    <p:sldId id="291" r:id="rId16"/>
    <p:sldId id="301" r:id="rId17"/>
    <p:sldId id="267" r:id="rId18"/>
    <p:sldId id="272" r:id="rId19"/>
    <p:sldId id="279" r:id="rId20"/>
    <p:sldId id="273" r:id="rId21"/>
    <p:sldId id="297" r:id="rId22"/>
    <p:sldId id="302" r:id="rId23"/>
    <p:sldId id="304" r:id="rId24"/>
    <p:sldId id="305" r:id="rId25"/>
    <p:sldId id="287" r:id="rId26"/>
    <p:sldId id="288" r:id="rId27"/>
    <p:sldId id="271" r:id="rId28"/>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9" userDrawn="1">
          <p15:clr>
            <a:srgbClr val="A4A3A4"/>
          </p15:clr>
        </p15:guide>
        <p15:guide id="2" pos="3805"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93592E-C36A-5D49-DD88-87EF6B59ECAA}" name="pilrymage" initials="p" userId="pilrymage"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85691" autoAdjust="0"/>
  </p:normalViewPr>
  <p:slideViewPr>
    <p:cSldViewPr snapToGrid="0" showGuides="1">
      <p:cViewPr varScale="1">
        <p:scale>
          <a:sx n="140" d="100"/>
          <a:sy n="140" d="100"/>
        </p:scale>
        <p:origin x="1132" y="88"/>
      </p:cViewPr>
      <p:guideLst>
        <p:guide orient="horz" pos="899"/>
        <p:guide pos="3805"/>
      </p:guideLst>
    </p:cSldViewPr>
  </p:slideViewPr>
  <p:notesTextViewPr>
    <p:cViewPr>
      <p:scale>
        <a:sx n="3" d="2"/>
        <a:sy n="3" d="2"/>
      </p:scale>
      <p:origin x="-6" y="-18"/>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3" Type="http://schemas.openxmlformats.org/officeDocument/2006/relationships/tags" Target="tags/tag371.xml"/><Relationship Id="rId32" Type="http://schemas.microsoft.com/office/2018/10/relationships/authors" Targe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omments/modernComment1.xml><?xml version="1.0" encoding="utf-8"?>
<p188:cmLst xmlns:a="http://schemas.openxmlformats.org/drawingml/2006/main" xmlns:r="http://schemas.openxmlformats.org/officeDocument/2006/relationships" xmlns:p188="http://schemas.microsoft.com/office/powerpoint/2018/8/main">
  <p188:cm id="{7176DC5D-9A1F-4F59-99DF-406958824C96}" authorId="{1293592E-C36A-5D49-DD88-87EF6B59ECAA}" created="2025-11-03T14:04:49.524">
    <pc:sldMkLst xmlns:pc="http://schemas.microsoft.com/office/powerpoint/2013/main/command">
      <pc:docMk/>
      <pc:sldMk sldId="265"/>
    </pc:sldMkLst>
    <p188:txBody>
      <a:bodyPr/>
      <a:lstStyle/>
      <a:p>
        <a:r>
          <a:rPr lang="zh-CN" altLang="en-US"/>
          <a:t>还是不确定要不要加入视频切片， 我个人没找到原视频，可以看要不要修改</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今天我想和大家探讨生成式</a:t>
            </a:r>
            <a:r>
              <a:rPr lang="en-US" altLang="zh-CN"/>
              <a:t>AI</a:t>
            </a:r>
            <a:r>
              <a:rPr lang="zh-CN" altLang="en-US"/>
              <a:t>时代的</a:t>
            </a:r>
            <a:r>
              <a:rPr lang="en-US" altLang="zh-CN"/>
              <a:t>“</a:t>
            </a:r>
            <a:r>
              <a:rPr lang="zh-CN" altLang="en-US"/>
              <a:t>拟真欺骗</a:t>
            </a:r>
            <a:r>
              <a:rPr lang="en-US" altLang="zh-CN"/>
              <a:t>”</a:t>
            </a:r>
            <a:r>
              <a:rPr lang="zh-CN" altLang="en-US"/>
              <a:t>现象。在</a:t>
            </a:r>
            <a:r>
              <a:rPr lang="en-US" altLang="zh-CN"/>
              <a:t>2025</a:t>
            </a:r>
            <a:r>
              <a:rPr lang="zh-CN" altLang="en-US"/>
              <a:t>年</a:t>
            </a:r>
            <a:r>
              <a:rPr lang="en-US" altLang="zh-CN"/>
              <a:t>11</a:t>
            </a:r>
            <a:r>
              <a:rPr lang="zh-CN" altLang="en-US"/>
              <a:t>月的当下，随着</a:t>
            </a:r>
            <a:r>
              <a:rPr lang="en-US" altLang="zh-CN"/>
              <a:t>OpenAI Sora</a:t>
            </a:r>
            <a:r>
              <a:rPr lang="zh-CN" altLang="en-US"/>
              <a:t>等生成式</a:t>
            </a:r>
            <a:r>
              <a:rPr lang="en-US" altLang="zh-CN"/>
              <a:t>AIGC</a:t>
            </a:r>
            <a:r>
              <a:rPr lang="zh-CN" altLang="en-US"/>
              <a:t>的发展，</a:t>
            </a:r>
            <a:r>
              <a:rPr lang="en-US" altLang="zh-CN"/>
              <a:t>“</a:t>
            </a:r>
            <a:r>
              <a:rPr lang="zh-CN" altLang="en-US"/>
              <a:t>拟真欺骗</a:t>
            </a:r>
            <a:r>
              <a:rPr lang="en-US" altLang="zh-CN"/>
              <a:t>”</a:t>
            </a:r>
            <a:r>
              <a:rPr lang="zh-CN" altLang="en-US"/>
              <a:t>问题愈发凸显。深伪直播、</a:t>
            </a:r>
            <a:r>
              <a:rPr lang="en-US" altLang="zh-CN"/>
              <a:t>AI</a:t>
            </a:r>
            <a:r>
              <a:rPr lang="zh-CN" altLang="en-US"/>
              <a:t>网红与灾情谣言等现象不断冲击着伦理边界。</a:t>
            </a:r>
            <a:r>
              <a:rPr lang="en-US" altLang="zh-CN"/>
              <a:t>
</a:t>
            </a:r>
            <a:r>
              <a:rPr lang="zh-CN" altLang="en-US"/>
              <a:t>深入了解这些现象的伦理边界与治理方案，能让我们更好地应对</a:t>
            </a:r>
            <a:r>
              <a:rPr lang="en-US" altLang="zh-CN"/>
              <a:t>AI</a:t>
            </a:r>
            <a:r>
              <a:rPr lang="zh-CN" altLang="en-US"/>
              <a:t>带来的挑战。</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en-US"/>
              <a:t>2019</a:t>
            </a:r>
            <a:r>
              <a:rPr lang="zh-CN" altLang="en-US"/>
              <a:t>年，</a:t>
            </a:r>
            <a:r>
              <a:rPr lang="en-US" altLang="zh-CN"/>
              <a:t>Lil Miquela</a:t>
            </a:r>
            <a:r>
              <a:rPr lang="zh-CN" altLang="en-US"/>
              <a:t>与</a:t>
            </a:r>
            <a:r>
              <a:rPr lang="en-US" altLang="zh-CN"/>
              <a:t>Calvin Klein</a:t>
            </a:r>
            <a:r>
              <a:rPr lang="zh-CN" altLang="en-US"/>
              <a:t>、</a:t>
            </a:r>
            <a:r>
              <a:rPr lang="en-US" altLang="zh-CN"/>
              <a:t>Bella Hadid</a:t>
            </a:r>
            <a:r>
              <a:rPr lang="zh-CN" altLang="en-US"/>
              <a:t>合作的广告引发</a:t>
            </a:r>
            <a:r>
              <a:rPr lang="en-US" altLang="zh-CN"/>
              <a:t>“queerbaiting”</a:t>
            </a:r>
            <a:r>
              <a:rPr lang="zh-CN" altLang="en-US"/>
              <a:t>批评，品牌致歉，这背后凸显出</a:t>
            </a:r>
            <a:r>
              <a:rPr lang="en-US" altLang="zh-CN"/>
              <a:t>“</a:t>
            </a:r>
            <a:r>
              <a:rPr lang="zh-CN" altLang="en-US"/>
              <a:t>虚拟人扮演真实少数群体经验</a:t>
            </a:r>
            <a:r>
              <a:rPr lang="en-US" altLang="zh-CN"/>
              <a:t>”</a:t>
            </a:r>
            <a:r>
              <a:rPr lang="zh-CN" altLang="en-US"/>
              <a:t>存在伦理困境。</a:t>
            </a:r>
            <a:r>
              <a:rPr lang="en-US" altLang="zh-CN"/>
              <a:t>
</a:t>
            </a:r>
            <a:r>
              <a:rPr lang="zh-CN" altLang="en-US"/>
              <a:t>与</a:t>
            </a:r>
            <a:r>
              <a:rPr lang="en-US" altLang="zh-CN"/>
              <a:t>“</a:t>
            </a:r>
            <a:r>
              <a:rPr lang="zh-CN" altLang="en-US"/>
              <a:t>直播诈骗</a:t>
            </a:r>
            <a:r>
              <a:rPr lang="en-US" altLang="zh-CN"/>
              <a:t>”</a:t>
            </a:r>
            <a:r>
              <a:rPr lang="zh-CN" altLang="en-US"/>
              <a:t>的一次性诱导不同，</a:t>
            </a:r>
            <a:r>
              <a:rPr lang="en-US" altLang="zh-CN"/>
              <a:t>AI</a:t>
            </a:r>
            <a:r>
              <a:rPr lang="zh-CN" altLang="en-US"/>
              <a:t>网红靠长期拟人经营和情感投入来获取信任与商业转化。这其中存在诸多争议，真实性披露与广告标识方面，关乎消费者的知情权；肖像与同意问题，尤其是</a:t>
            </a:r>
            <a:r>
              <a:rPr lang="en-US" altLang="zh-CN"/>
              <a:t>“</a:t>
            </a:r>
            <a:r>
              <a:rPr lang="zh-CN" altLang="en-US"/>
              <a:t>借用群体身份</a:t>
            </a:r>
            <a:r>
              <a:rPr lang="en-US" altLang="zh-CN"/>
              <a:t>”</a:t>
            </a:r>
            <a:r>
              <a:rPr lang="zh-CN" altLang="en-US"/>
              <a:t>的广告叙事，涉及到对特定群体的尊重；未成年人影响与身体</a:t>
            </a:r>
            <a:r>
              <a:rPr lang="en-US" altLang="zh-CN"/>
              <a:t>/</a:t>
            </a:r>
            <a:r>
              <a:rPr lang="zh-CN" altLang="en-US"/>
              <a:t>美貌标准再生产，可能对青少年价值观产生不良影响；劳动替代与创意行业的再分配，会冲击传统创意行业的生态。这些争议在</a:t>
            </a:r>
            <a:r>
              <a:rPr lang="en-US" altLang="zh-CN"/>
              <a:t>Aitana</a:t>
            </a:r>
            <a:r>
              <a:rPr lang="zh-CN" altLang="en-US"/>
              <a:t>、</a:t>
            </a:r>
            <a:r>
              <a:rPr lang="en-US" altLang="zh-CN"/>
              <a:t>imma</a:t>
            </a:r>
            <a:r>
              <a:rPr lang="zh-CN" altLang="en-US"/>
              <a:t>与</a:t>
            </a:r>
            <a:r>
              <a:rPr lang="en-US" altLang="zh-CN"/>
              <a:t>Lil Miquela</a:t>
            </a:r>
            <a:r>
              <a:rPr lang="zh-CN" altLang="en-US"/>
              <a:t>的舆论场中均有体现，也提醒我们要重视</a:t>
            </a:r>
            <a:r>
              <a:rPr lang="en-US" altLang="zh-CN"/>
              <a:t>AI</a:t>
            </a:r>
            <a:r>
              <a:rPr lang="zh-CN" altLang="en-US"/>
              <a:t>网红带来的伦理问题。</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en-US"/>
              <a:t>AI</a:t>
            </a:r>
            <a:r>
              <a:rPr lang="zh-CN" altLang="en-US"/>
              <a:t>技术在灾情信息传播中被不法利用，造成了严重危害。在突发事件期间，有人用</a:t>
            </a:r>
            <a:r>
              <a:rPr lang="en-US" altLang="zh-CN"/>
              <a:t>AI</a:t>
            </a:r>
            <a:r>
              <a:rPr lang="zh-CN" altLang="en-US"/>
              <a:t>合成图、视频或文字编造灾情或求助信息，目的是博取流量。这种行为危害极大，不仅会挤占救援通道，还会制造恐慌，误导公众捐助与传播。</a:t>
            </a:r>
            <a:r>
              <a:rPr lang="en-US" altLang="zh-CN"/>
              <a:t>
</a:t>
            </a:r>
            <a:r>
              <a:rPr lang="zh-CN" altLang="en-US"/>
              <a:t>新浪财经报道的刘某某事件就是典型案例。刘某某在互联网平台编造</a:t>
            </a:r>
            <a:r>
              <a:rPr lang="en-US" altLang="zh-CN"/>
              <a:t>“</a:t>
            </a:r>
            <a:r>
              <a:rPr lang="zh-CN" altLang="en-US"/>
              <a:t>幼儿园突发大火</a:t>
            </a:r>
            <a:r>
              <a:rPr lang="en-US" altLang="zh-CN"/>
              <a:t>”</a:t>
            </a:r>
            <a:r>
              <a:rPr lang="zh-CN" altLang="en-US"/>
              <a:t>内容，还通过</a:t>
            </a:r>
            <a:r>
              <a:rPr lang="en-US" altLang="zh-CN"/>
              <a:t>AI</a:t>
            </a:r>
            <a:r>
              <a:rPr lang="zh-CN" altLang="en-US"/>
              <a:t>工具加工。所幸警方迅速介入，抓获了刘某某。这提醒我们，要警惕</a:t>
            </a:r>
            <a:r>
              <a:rPr lang="en-US" altLang="zh-CN"/>
              <a:t>AI</a:t>
            </a:r>
            <a:r>
              <a:rPr lang="zh-CN" altLang="en-US"/>
              <a:t>在灾情信息领域的滥用，维护公共安全。</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en-US"/>
              <a:t>AI</a:t>
            </a:r>
            <a:r>
              <a:rPr lang="zh-CN" altLang="en-US"/>
              <a:t>虚假信息在不同场景下会造成严重危害。</a:t>
            </a:r>
            <a:r>
              <a:rPr lang="en-US" altLang="zh-CN"/>
              <a:t>2024</a:t>
            </a:r>
            <a:r>
              <a:rPr lang="zh-CN" altLang="en-US"/>
              <a:t>年飓风</a:t>
            </a:r>
            <a:r>
              <a:rPr lang="en-US" altLang="zh-CN"/>
              <a:t>Helene</a:t>
            </a:r>
            <a:r>
              <a:rPr lang="zh-CN" altLang="en-US"/>
              <a:t>和</a:t>
            </a:r>
            <a:r>
              <a:rPr lang="en-US" altLang="zh-CN"/>
              <a:t>Milton</a:t>
            </a:r>
            <a:r>
              <a:rPr lang="zh-CN" altLang="en-US"/>
              <a:t>风灾过后，出现了大量</a:t>
            </a:r>
            <a:r>
              <a:rPr lang="en-US" altLang="zh-CN"/>
              <a:t>AI</a:t>
            </a:r>
            <a:r>
              <a:rPr lang="zh-CN" altLang="en-US"/>
              <a:t>生成或张冠李戴的灾损图，像</a:t>
            </a:r>
            <a:r>
              <a:rPr lang="en-US" altLang="zh-CN"/>
              <a:t>“</a:t>
            </a:r>
            <a:r>
              <a:rPr lang="zh-CN" altLang="en-US"/>
              <a:t>田纳西小镇被毁</a:t>
            </a:r>
            <a:r>
              <a:rPr lang="en-US" altLang="zh-CN"/>
              <a:t>”</a:t>
            </a:r>
            <a:r>
              <a:rPr lang="zh-CN" altLang="en-US"/>
              <a:t>等谣言，媒体和核查机构指出这些是</a:t>
            </a:r>
            <a:r>
              <a:rPr lang="en-US" altLang="zh-CN"/>
              <a:t>AI</a:t>
            </a:r>
            <a:r>
              <a:rPr lang="zh-CN" altLang="en-US"/>
              <a:t>合成或旧图移花接木，甚至</a:t>
            </a:r>
            <a:r>
              <a:rPr lang="en-US" altLang="zh-CN"/>
              <a:t>“</a:t>
            </a:r>
            <a:r>
              <a:rPr lang="zh-CN" altLang="en-US"/>
              <a:t>迪士尼乐园被淹</a:t>
            </a:r>
            <a:r>
              <a:rPr lang="en-US" altLang="zh-CN"/>
              <a:t>”</a:t>
            </a:r>
            <a:r>
              <a:rPr lang="zh-CN" altLang="en-US"/>
              <a:t>的</a:t>
            </a:r>
            <a:r>
              <a:rPr lang="en-US" altLang="zh-CN"/>
              <a:t>AI</a:t>
            </a:r>
            <a:r>
              <a:rPr lang="zh-CN" altLang="en-US"/>
              <a:t>图还被俄方媒体二次传播，误导公众。</a:t>
            </a:r>
            <a:r>
              <a:rPr lang="en-US" altLang="zh-CN"/>
              <a:t>
2023</a:t>
            </a:r>
            <a:r>
              <a:rPr lang="zh-CN" altLang="en-US"/>
              <a:t>年一张推特上的</a:t>
            </a:r>
            <a:r>
              <a:rPr lang="en-US" altLang="zh-CN"/>
              <a:t>“</a:t>
            </a:r>
            <a:r>
              <a:rPr lang="zh-CN" altLang="en-US"/>
              <a:t>五角大楼爆炸</a:t>
            </a:r>
            <a:r>
              <a:rPr lang="en-US" altLang="zh-CN"/>
              <a:t>”AI</a:t>
            </a:r>
            <a:r>
              <a:rPr lang="zh-CN" altLang="en-US"/>
              <a:t>图，更是引发了金融外溢风险，导致股市短暂下跌，道琼斯工业指数四分钟内下跌</a:t>
            </a:r>
            <a:r>
              <a:rPr lang="en-US" altLang="zh-CN"/>
              <a:t>85</a:t>
            </a:r>
            <a:r>
              <a:rPr lang="zh-CN" altLang="en-US"/>
              <a:t>点。这充分说明</a:t>
            </a:r>
            <a:r>
              <a:rPr lang="en-US" altLang="zh-CN"/>
              <a:t>AI</a:t>
            </a:r>
            <a:r>
              <a:rPr lang="zh-CN" altLang="en-US"/>
              <a:t>虚假信息不仅能制造社会恐慌，还会对金融市场造成冲击。</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前面我们分别了解了深伪直播、</a:t>
            </a:r>
            <a:r>
              <a:rPr lang="en-US" altLang="zh-CN"/>
              <a:t>AI</a:t>
            </a:r>
            <a:r>
              <a:rPr lang="zh-CN" altLang="en-US"/>
              <a:t>网红、灾情谣言这三类</a:t>
            </a:r>
            <a:r>
              <a:rPr lang="en-US" altLang="zh-CN"/>
              <a:t>“</a:t>
            </a:r>
            <a:r>
              <a:rPr lang="zh-CN" altLang="en-US"/>
              <a:t>拟真欺骗</a:t>
            </a:r>
            <a:r>
              <a:rPr lang="en-US" altLang="zh-CN"/>
              <a:t>”</a:t>
            </a:r>
            <a:r>
              <a:rPr lang="zh-CN" altLang="en-US"/>
              <a:t>的具体案例。接下来，我们将进一步深入探究这三类</a:t>
            </a:r>
            <a:r>
              <a:rPr lang="en-US" altLang="zh-CN"/>
              <a:t>“</a:t>
            </a:r>
            <a:r>
              <a:rPr lang="zh-CN" altLang="en-US"/>
              <a:t>拟真欺骗</a:t>
            </a:r>
            <a:r>
              <a:rPr lang="en-US" altLang="zh-CN"/>
              <a:t>”</a:t>
            </a:r>
            <a:r>
              <a:rPr lang="zh-CN" altLang="en-US"/>
              <a:t>。本页我们将聚焦它们的共性战术与差异，看看到底有哪些相同的手段和不同的特点，为后续探讨伦理边界做铺垫。</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en-US"/>
              <a:t>“</a:t>
            </a:r>
            <a:r>
              <a:rPr lang="zh-CN" altLang="en-US"/>
              <a:t>拟真欺骗</a:t>
            </a:r>
            <a:r>
              <a:rPr lang="en-US" altLang="zh-CN"/>
              <a:t>”</a:t>
            </a:r>
            <a:r>
              <a:rPr lang="zh-CN" altLang="en-US"/>
              <a:t>存在三大共性战术。其一为系统作战链条，骗子紧跟时事热点，精准把握</a:t>
            </a:r>
            <a:r>
              <a:rPr lang="en-US" altLang="zh-CN"/>
              <a:t>“</a:t>
            </a:r>
            <a:r>
              <a:rPr lang="zh-CN" altLang="en-US"/>
              <a:t>真事件</a:t>
            </a:r>
            <a:r>
              <a:rPr lang="en-US" altLang="zh-CN"/>
              <a:t>/</a:t>
            </a:r>
            <a:r>
              <a:rPr lang="zh-CN" altLang="en-US"/>
              <a:t>真人</a:t>
            </a:r>
            <a:r>
              <a:rPr lang="en-US" altLang="zh-CN"/>
              <a:t>/</a:t>
            </a:r>
            <a:r>
              <a:rPr lang="zh-CN" altLang="en-US"/>
              <a:t>真品牌</a:t>
            </a:r>
            <a:r>
              <a:rPr lang="en-US" altLang="zh-CN"/>
              <a:t>”</a:t>
            </a:r>
            <a:r>
              <a:rPr lang="zh-CN" altLang="en-US"/>
              <a:t>同步窗口，通过模仿</a:t>
            </a:r>
            <a:r>
              <a:rPr lang="en-US" altLang="zh-CN"/>
              <a:t>“</a:t>
            </a:r>
            <a:r>
              <a:rPr lang="zh-CN" altLang="en-US"/>
              <a:t>官方</a:t>
            </a:r>
            <a:r>
              <a:rPr lang="en-US" altLang="zh-CN"/>
              <a:t>/</a:t>
            </a:r>
            <a:r>
              <a:rPr lang="zh-CN" altLang="en-US"/>
              <a:t>权威人士</a:t>
            </a:r>
            <a:r>
              <a:rPr lang="en-US" altLang="zh-CN"/>
              <a:t>”</a:t>
            </a:r>
            <a:r>
              <a:rPr lang="zh-CN" altLang="en-US"/>
              <a:t>的频道名、头像、</a:t>
            </a:r>
            <a:r>
              <a:rPr lang="en-US" altLang="zh-CN"/>
              <a:t>Logo</a:t>
            </a:r>
            <a:r>
              <a:rPr lang="zh-CN" altLang="en-US"/>
              <a:t>、字幕条与口播文案，诱导受众转账、抽奖、募捐或导流站外。</a:t>
            </a:r>
            <a:r>
              <a:rPr lang="en-US" altLang="zh-CN"/>
              <a:t>
</a:t>
            </a:r>
            <a:r>
              <a:rPr lang="zh-CN" altLang="en-US"/>
              <a:t>其二是放大机制，信息在搜索</a:t>
            </a:r>
            <a:r>
              <a:rPr lang="en-US" altLang="zh-CN"/>
              <a:t>/</a:t>
            </a:r>
            <a:r>
              <a:rPr lang="zh-CN" altLang="en-US"/>
              <a:t>推荐中的</a:t>
            </a:r>
            <a:r>
              <a:rPr lang="en-US" altLang="zh-CN"/>
              <a:t>“</a:t>
            </a:r>
            <a:r>
              <a:rPr lang="zh-CN" altLang="en-US"/>
              <a:t>位势</a:t>
            </a:r>
            <a:r>
              <a:rPr lang="en-US" altLang="zh-CN"/>
              <a:t>”</a:t>
            </a:r>
            <a:r>
              <a:rPr lang="zh-CN" altLang="en-US"/>
              <a:t>决定其能否突破受众怀疑门槛。一旦在某平台走红，就会被搬运到其他平台，经短视频二创、媒体再报道，形成</a:t>
            </a:r>
            <a:r>
              <a:rPr lang="en-US" altLang="zh-CN"/>
              <a:t>“</a:t>
            </a:r>
            <a:r>
              <a:rPr lang="zh-CN" altLang="en-US"/>
              <a:t>二次背书</a:t>
            </a:r>
            <a:r>
              <a:rPr lang="en-US" altLang="zh-CN"/>
              <a:t>”</a:t>
            </a:r>
            <a:r>
              <a:rPr lang="zh-CN" altLang="en-US"/>
              <a:t>，如</a:t>
            </a:r>
            <a:r>
              <a:rPr lang="en-US" altLang="zh-CN"/>
              <a:t>Milton</a:t>
            </a:r>
            <a:r>
              <a:rPr lang="zh-CN" altLang="en-US"/>
              <a:t>的</a:t>
            </a:r>
            <a:r>
              <a:rPr lang="en-US" altLang="zh-CN"/>
              <a:t>“</a:t>
            </a:r>
            <a:r>
              <a:rPr lang="zh-CN" altLang="en-US"/>
              <a:t>迪士尼被淹</a:t>
            </a:r>
            <a:r>
              <a:rPr lang="en-US" altLang="zh-CN"/>
              <a:t>”AI</a:t>
            </a:r>
            <a:r>
              <a:rPr lang="zh-CN" altLang="en-US"/>
              <a:t>图出现跨语言再传播与外媒误引。</a:t>
            </a:r>
            <a:r>
              <a:rPr lang="en-US" altLang="zh-CN"/>
              <a:t>
</a:t>
            </a:r>
            <a:r>
              <a:rPr lang="zh-CN" altLang="en-US"/>
              <a:t>其三是变现与逃避，变现方式有直接（转账</a:t>
            </a:r>
            <a:r>
              <a:rPr lang="en-US" altLang="zh-CN"/>
              <a:t>/</a:t>
            </a:r>
            <a:r>
              <a:rPr lang="zh-CN" altLang="en-US"/>
              <a:t>募捐</a:t>
            </a:r>
            <a:r>
              <a:rPr lang="en-US" altLang="zh-CN"/>
              <a:t>/“</a:t>
            </a:r>
            <a:r>
              <a:rPr lang="zh-CN" altLang="en-US"/>
              <a:t>空投</a:t>
            </a:r>
            <a:r>
              <a:rPr lang="en-US" altLang="zh-CN"/>
              <a:t>”</a:t>
            </a:r>
            <a:r>
              <a:rPr lang="zh-CN" altLang="en-US"/>
              <a:t>）和间接（涨粉</a:t>
            </a:r>
            <a:r>
              <a:rPr lang="en-US" altLang="zh-CN"/>
              <a:t>→</a:t>
            </a:r>
            <a:r>
              <a:rPr lang="zh-CN" altLang="en-US"/>
              <a:t>广告分成</a:t>
            </a:r>
            <a:r>
              <a:rPr lang="en-US" altLang="zh-CN"/>
              <a:t>/</a:t>
            </a:r>
            <a:r>
              <a:rPr lang="zh-CN" altLang="en-US"/>
              <a:t>导流）两种。为逃避监管，骗子使用异构叙事，如技术炫耀、公益募捐、情绪动员等降低平台误报概率。</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en-US"/>
              <a:t>“</a:t>
            </a:r>
            <a:r>
              <a:rPr lang="zh-CN" altLang="en-US"/>
              <a:t>拟真欺骗</a:t>
            </a:r>
            <a:r>
              <a:rPr lang="en-US" altLang="zh-CN"/>
              <a:t>”</a:t>
            </a:r>
            <a:r>
              <a:rPr lang="zh-CN" altLang="en-US"/>
              <a:t>存在三种关键差异。深伪直播以短时高转化为目标，追求在爆点出现到下架前变现，会造成金融直接损失和账号安全问题，像马斯克</a:t>
            </a:r>
            <a:r>
              <a:rPr lang="en-US" altLang="zh-CN"/>
              <a:t>/</a:t>
            </a:r>
            <a:r>
              <a:rPr lang="zh-CN" altLang="en-US"/>
              <a:t>黄仁勋案例，短时间内损失就能达万级至十万美元级，危害不容小觑。</a:t>
            </a:r>
            <a:r>
              <a:rPr lang="en-US" altLang="zh-CN"/>
              <a:t>
AI</a:t>
            </a:r>
            <a:r>
              <a:rPr lang="zh-CN" altLang="en-US"/>
              <a:t>网红围绕长期关系经营盈利，凭借长期</a:t>
            </a:r>
            <a:r>
              <a:rPr lang="en-US" altLang="zh-CN"/>
              <a:t>“</a:t>
            </a:r>
            <a:r>
              <a:rPr lang="zh-CN" altLang="en-US"/>
              <a:t>情感在场</a:t>
            </a:r>
            <a:r>
              <a:rPr lang="en-US" altLang="zh-CN"/>
              <a:t>”</a:t>
            </a:r>
            <a:r>
              <a:rPr lang="zh-CN" altLang="en-US"/>
              <a:t>和稳定的品牌合作触达受众。然而未披露的商业背书可能误导未成年人或脆弱群体，这一隐患需引起重视。</a:t>
            </a:r>
            <a:r>
              <a:rPr lang="en-US" altLang="zh-CN"/>
              <a:t>
</a:t>
            </a:r>
            <a:r>
              <a:rPr lang="zh-CN" altLang="en-US"/>
              <a:t>灾情谣言通过情绪动员实现流量和政治议程目的，利用危机心理学，在人们情绪不稳定时，用</a:t>
            </a:r>
            <a:r>
              <a:rPr lang="en-US" altLang="zh-CN"/>
              <a:t>“</a:t>
            </a:r>
            <a:r>
              <a:rPr lang="zh-CN" altLang="en-US"/>
              <a:t>超现实视觉</a:t>
            </a:r>
            <a:r>
              <a:rPr lang="en-US" altLang="zh-CN"/>
              <a:t>”</a:t>
            </a:r>
            <a:r>
              <a:rPr lang="zh-CN" altLang="en-US"/>
              <a:t>和</a:t>
            </a:r>
            <a:r>
              <a:rPr lang="en-US" altLang="zh-CN"/>
              <a:t>“</a:t>
            </a:r>
            <a:r>
              <a:rPr lang="zh-CN" altLang="en-US"/>
              <a:t>阴谋框架</a:t>
            </a:r>
            <a:r>
              <a:rPr lang="en-US" altLang="zh-CN"/>
              <a:t>”</a:t>
            </a:r>
            <a:r>
              <a:rPr lang="zh-CN" altLang="en-US"/>
              <a:t>传播，甚至出现</a:t>
            </a:r>
            <a:r>
              <a:rPr lang="en-US" altLang="zh-CN"/>
              <a:t>“</a:t>
            </a:r>
            <a:r>
              <a:rPr lang="zh-CN" altLang="en-US"/>
              <a:t>气象武器</a:t>
            </a:r>
            <a:r>
              <a:rPr lang="en-US" altLang="zh-CN"/>
              <a:t>”</a:t>
            </a:r>
            <a:r>
              <a:rPr lang="zh-CN" altLang="en-US"/>
              <a:t>这类叙事，严重影响公共秩序。</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前面我们了解了三类</a:t>
            </a:r>
            <a:r>
              <a:rPr lang="en-US" altLang="zh-CN"/>
              <a:t>“</a:t>
            </a:r>
            <a:r>
              <a:rPr lang="zh-CN" altLang="en-US"/>
              <a:t>拟真欺骗</a:t>
            </a:r>
            <a:r>
              <a:rPr lang="en-US" altLang="zh-CN"/>
              <a:t>”</a:t>
            </a:r>
            <a:r>
              <a:rPr lang="zh-CN" altLang="en-US"/>
              <a:t>的共性战术与差异，知晓了其多样的表现形式和危害。接下来，我们要进入新的关键环节，即探讨</a:t>
            </a:r>
            <a:r>
              <a:rPr lang="en-US" altLang="zh-CN"/>
              <a:t>“</a:t>
            </a:r>
            <a:r>
              <a:rPr lang="zh-CN" altLang="en-US"/>
              <a:t>伦理边界：框架构建与</a:t>
            </a:r>
            <a:r>
              <a:rPr lang="en-US" altLang="zh-CN"/>
              <a:t>”</a:t>
            </a:r>
            <a:r>
              <a:rPr lang="zh-CN" altLang="en-US"/>
              <a:t>。这部分将为我们如何规范</a:t>
            </a:r>
            <a:r>
              <a:rPr lang="en-US" altLang="zh-CN"/>
              <a:t>“</a:t>
            </a:r>
            <a:r>
              <a:rPr lang="zh-CN" altLang="en-US"/>
              <a:t>拟真欺骗</a:t>
            </a:r>
            <a:r>
              <a:rPr lang="en-US" altLang="zh-CN"/>
              <a:t>”</a:t>
            </a:r>
            <a:r>
              <a:rPr lang="zh-CN" altLang="en-US"/>
              <a:t>行为，从伦理层面搭建起重要框架，值得深入探究。</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构建</a:t>
            </a:r>
            <a:r>
              <a:rPr lang="en-US" altLang="zh-CN" dirty="0"/>
              <a:t>AI</a:t>
            </a:r>
            <a:r>
              <a:rPr lang="zh-CN" altLang="en-US" dirty="0"/>
              <a:t>伦理框架，需从三条伦理边界和四项职能入手。伦理边界方面，真实性要求内容清晰告知公众是否合成或改造，杜绝误导；同意强调使用肖像、声音等要有授权及可撤回路径；责任则明确模型、平台、创作者等四类主体的事前事后责任。</a:t>
            </a:r>
            <a:r>
              <a:rPr lang="en-US" altLang="zh-CN" dirty="0"/>
              <a:t>
NIST AI RMF</a:t>
            </a:r>
            <a:r>
              <a:rPr lang="zh-CN" altLang="en-US" dirty="0"/>
              <a:t>对齐框架的四项职能也至关重要。治理要确立组织价值观、流程和职责，贯穿全生命周期；映射需识别使用场景、利害关系人和风险；度量要针对各类风险建立可验证证据；管理则要持续改进并做好应急响应，对敏感议题采取更强措施。这一框架为</a:t>
            </a:r>
            <a:r>
              <a:rPr lang="en-US" altLang="zh-CN" dirty="0"/>
              <a:t>AI“</a:t>
            </a:r>
            <a:r>
              <a:rPr lang="zh-CN" altLang="en-US" dirty="0"/>
              <a:t>拟真欺骗</a:t>
            </a:r>
            <a:r>
              <a:rPr lang="en-US" altLang="zh-CN" dirty="0"/>
              <a:t>”</a:t>
            </a:r>
            <a:r>
              <a:rPr lang="zh-CN" altLang="en-US" dirty="0"/>
              <a:t>治理提供了全面的指导。</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前面我们详细了解了</a:t>
            </a:r>
            <a:r>
              <a:rPr lang="en-US" altLang="zh-CN"/>
              <a:t>“</a:t>
            </a:r>
            <a:r>
              <a:rPr lang="zh-CN" altLang="en-US"/>
              <a:t>拟真欺骗</a:t>
            </a:r>
            <a:r>
              <a:rPr lang="en-US" altLang="zh-CN"/>
              <a:t>”</a:t>
            </a:r>
            <a:r>
              <a:rPr lang="zh-CN" altLang="en-US"/>
              <a:t>的战术、差异、伦理边界及解决方案。现在来到结论部分，这页将总结前面内容，为我们梳理出应对</a:t>
            </a:r>
            <a:r>
              <a:rPr lang="en-US" altLang="zh-CN"/>
              <a:t>“</a:t>
            </a:r>
            <a:r>
              <a:rPr lang="zh-CN" altLang="en-US"/>
              <a:t>拟真欺骗</a:t>
            </a:r>
            <a:r>
              <a:rPr lang="en-US" altLang="zh-CN"/>
              <a:t>”</a:t>
            </a:r>
            <a:r>
              <a:rPr lang="zh-CN" altLang="en-US"/>
              <a:t>的整体思路。后续我们能从结论中明确未来在生成式</a:t>
            </a:r>
            <a:r>
              <a:rPr lang="en-US" altLang="zh-CN"/>
              <a:t>AI</a:t>
            </a:r>
            <a:r>
              <a:rPr lang="zh-CN" altLang="en-US"/>
              <a:t>领域的治理方向。让我们一起看看结论里有哪些关键要点。</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本次演讲主要围绕四个方面展开。首先聚焦主题，搭建伦理问题框架；接着深挖深伪直播、</a:t>
            </a:r>
            <a:r>
              <a:rPr lang="en-US" altLang="zh-CN"/>
              <a:t>AI</a:t>
            </a:r>
            <a:r>
              <a:rPr lang="zh-CN" altLang="en-US"/>
              <a:t>网红和灾情谣言案例，剖析现象；然后对风险分类并明确责任分配；最后提供技术、平台、法律与教育等治理方案，为生成式</a:t>
            </a:r>
            <a:r>
              <a:rPr lang="en-US" altLang="zh-CN"/>
              <a:t>AI</a:t>
            </a:r>
            <a:r>
              <a:rPr lang="zh-CN" altLang="en-US"/>
              <a:t>时代</a:t>
            </a:r>
            <a:r>
              <a:rPr lang="en-US" altLang="zh-CN"/>
              <a:t>“</a:t>
            </a:r>
            <a:r>
              <a:rPr lang="zh-CN" altLang="en-US"/>
              <a:t>拟真欺骗</a:t>
            </a:r>
            <a:r>
              <a:rPr lang="en-US" altLang="zh-CN"/>
              <a:t>”</a:t>
            </a:r>
            <a:r>
              <a:rPr lang="zh-CN" altLang="en-US"/>
              <a:t>问题提供解决思路。</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生成式</a:t>
            </a:r>
            <a:r>
              <a:rPr lang="en-US" altLang="zh-CN"/>
              <a:t>AI</a:t>
            </a:r>
            <a:r>
              <a:rPr lang="zh-CN" altLang="en-US"/>
              <a:t>的</a:t>
            </a:r>
            <a:r>
              <a:rPr lang="en-US" altLang="zh-CN"/>
              <a:t>“</a:t>
            </a:r>
            <a:r>
              <a:rPr lang="zh-CN" altLang="en-US"/>
              <a:t>拟真欺骗</a:t>
            </a:r>
            <a:r>
              <a:rPr lang="en-US" altLang="zh-CN"/>
              <a:t>”</a:t>
            </a:r>
            <a:r>
              <a:rPr lang="zh-CN" altLang="en-US"/>
              <a:t>并非简单的</a:t>
            </a:r>
            <a:r>
              <a:rPr lang="en-US" altLang="zh-CN"/>
              <a:t>“</a:t>
            </a:r>
            <a:r>
              <a:rPr lang="zh-CN" altLang="en-US"/>
              <a:t>真假难辨</a:t>
            </a:r>
            <a:r>
              <a:rPr lang="en-US" altLang="zh-CN"/>
              <a:t>”</a:t>
            </a:r>
            <a:r>
              <a:rPr lang="zh-CN" altLang="en-US"/>
              <a:t>，而是注意力市场和平台位势被策略化利用的结果。因此治理需技术、平台机制和法律多层协同，欧盟</a:t>
            </a:r>
            <a:r>
              <a:rPr lang="en-US" altLang="zh-CN"/>
              <a:t>AI Act</a:t>
            </a:r>
            <a:r>
              <a:rPr lang="zh-CN" altLang="en-US"/>
              <a:t>和</a:t>
            </a:r>
            <a:r>
              <a:rPr lang="en-US" altLang="zh-CN"/>
              <a:t>DSA</a:t>
            </a:r>
            <a:r>
              <a:rPr lang="zh-CN" altLang="en-US"/>
              <a:t>为</a:t>
            </a:r>
            <a:r>
              <a:rPr lang="en-US" altLang="zh-CN"/>
              <a:t>“</a:t>
            </a:r>
            <a:r>
              <a:rPr lang="zh-CN" altLang="en-US"/>
              <a:t>双轨治理</a:t>
            </a:r>
            <a:r>
              <a:rPr lang="en-US" altLang="zh-CN"/>
              <a:t>”</a:t>
            </a:r>
            <a:r>
              <a:rPr lang="zh-CN" altLang="en-US"/>
              <a:t>提供蓝本。</a:t>
            </a:r>
            <a:r>
              <a:rPr lang="en-US" altLang="zh-CN"/>
              <a:t>
</a:t>
            </a:r>
            <a:r>
              <a:rPr lang="zh-CN" altLang="en-US"/>
              <a:t>三类</a:t>
            </a:r>
            <a:r>
              <a:rPr lang="en-US" altLang="zh-CN"/>
              <a:t>AI</a:t>
            </a:r>
            <a:r>
              <a:rPr lang="zh-CN" altLang="en-US"/>
              <a:t>伪造现象各有特点：深伪直播追求短时套利，</a:t>
            </a:r>
            <a:r>
              <a:rPr lang="en-US" altLang="zh-CN"/>
              <a:t>AI</a:t>
            </a:r>
            <a:r>
              <a:rPr lang="zh-CN" altLang="en-US"/>
              <a:t>网红注重长期经营，灾情谣言公共危害最大。虽然</a:t>
            </a:r>
            <a:r>
              <a:rPr lang="en-US" altLang="zh-CN"/>
              <a:t>C2PA</a:t>
            </a:r>
            <a:r>
              <a:rPr lang="zh-CN" altLang="en-US"/>
              <a:t>与水印可降低</a:t>
            </a:r>
            <a:r>
              <a:rPr lang="en-US" altLang="zh-CN"/>
              <a:t>“</a:t>
            </a:r>
            <a:r>
              <a:rPr lang="zh-CN" altLang="en-US"/>
              <a:t>洗白成本</a:t>
            </a:r>
            <a:r>
              <a:rPr lang="en-US" altLang="zh-CN"/>
              <a:t>”</a:t>
            </a:r>
            <a:r>
              <a:rPr lang="zh-CN" altLang="en-US"/>
              <a:t>，但存在跨平台损耗和互操作不足等限制。所以必须叠加平台标签与事实核查生态。</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在生成式</a:t>
            </a:r>
            <a:r>
              <a:rPr lang="en-US" altLang="zh-CN"/>
              <a:t>AI</a:t>
            </a:r>
            <a:r>
              <a:rPr lang="zh-CN" altLang="en-US"/>
              <a:t>伦理与治理里，检测并非最终目标，构建一个包含可追溯性、可见披露和平台排序保护的闭环才是关键。来源可追溯能有效解决内容</a:t>
            </a:r>
            <a:r>
              <a:rPr lang="en-US" altLang="zh-CN"/>
              <a:t>“</a:t>
            </a:r>
            <a:r>
              <a:rPr lang="zh-CN" altLang="en-US"/>
              <a:t>真伪不辨</a:t>
            </a:r>
            <a:r>
              <a:rPr lang="en-US" altLang="zh-CN"/>
              <a:t>”</a:t>
            </a:r>
            <a:r>
              <a:rPr lang="zh-CN" altLang="en-US"/>
              <a:t>问题，让虚假信息无处遁形。分级风控和平台排序保护则能应对高风险主题绕过平台监管的情况，确保重要信息的准确传达。</a:t>
            </a:r>
            <a:r>
              <a:rPr lang="en-US" altLang="zh-CN"/>
              <a:t>
</a:t>
            </a:r>
            <a:r>
              <a:rPr lang="zh-CN" altLang="en-US"/>
              <a:t>审计指标与信息披露用于评估治理效果，为持续优化治理策略提供依据。这三者相互关联、相互支撑，共同构成了工程伦理的</a:t>
            </a:r>
            <a:r>
              <a:rPr lang="en-US" altLang="zh-CN"/>
              <a:t>“</a:t>
            </a:r>
            <a:r>
              <a:rPr lang="zh-CN" altLang="en-US"/>
              <a:t>三根顶梁柱</a:t>
            </a:r>
            <a:r>
              <a:rPr lang="en-US" altLang="zh-CN"/>
              <a:t>”</a:t>
            </a:r>
            <a:r>
              <a:rPr lang="zh-CN" altLang="en-US"/>
              <a:t>，为生成式</a:t>
            </a:r>
            <a:r>
              <a:rPr lang="en-US" altLang="zh-CN"/>
              <a:t>AI</a:t>
            </a:r>
            <a:r>
              <a:rPr lang="zh-CN" altLang="en-US"/>
              <a:t>的健康发展保驾护航。</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各位听众，今天我们一同深入探讨了生成式</a:t>
            </a:r>
            <a:r>
              <a:rPr lang="en-US" altLang="zh-CN"/>
              <a:t>AI“</a:t>
            </a:r>
            <a:r>
              <a:rPr lang="zh-CN" altLang="en-US"/>
              <a:t>拟真欺骗</a:t>
            </a:r>
            <a:r>
              <a:rPr lang="en-US" altLang="zh-CN"/>
              <a:t>”</a:t>
            </a:r>
            <a:r>
              <a:rPr lang="zh-CN" altLang="en-US"/>
              <a:t>这一复杂且影响深远的议题。我们看到了</a:t>
            </a:r>
            <a:r>
              <a:rPr lang="en-US" altLang="zh-CN"/>
              <a:t>“</a:t>
            </a:r>
            <a:r>
              <a:rPr lang="zh-CN" altLang="en-US"/>
              <a:t>拟真欺骗</a:t>
            </a:r>
            <a:r>
              <a:rPr lang="en-US" altLang="zh-CN"/>
              <a:t>”</a:t>
            </a:r>
            <a:r>
              <a:rPr lang="zh-CN" altLang="en-US"/>
              <a:t>在战术、变现方式上的共性与差异，也了解到其对金融、账号安全、未成年人等多方面带来的危害。同时，我们也探讨了构建伦理框架和一系列解决方案，认识到治理</a:t>
            </a:r>
            <a:r>
              <a:rPr lang="en-US" altLang="zh-CN"/>
              <a:t>“</a:t>
            </a:r>
            <a:r>
              <a:rPr lang="zh-CN" altLang="en-US"/>
              <a:t>拟真欺骗</a:t>
            </a:r>
            <a:r>
              <a:rPr lang="en-US" altLang="zh-CN"/>
              <a:t>”</a:t>
            </a:r>
            <a:r>
              <a:rPr lang="zh-CN" altLang="en-US"/>
              <a:t>需要技术、平台机制和法律的多层协同。</a:t>
            </a:r>
            <a:r>
              <a:rPr lang="en-US" altLang="zh-CN"/>
              <a:t>
</a:t>
            </a:r>
            <a:r>
              <a:rPr lang="zh-CN" altLang="en-US"/>
              <a:t>生成式</a:t>
            </a:r>
            <a:r>
              <a:rPr lang="en-US" altLang="zh-CN"/>
              <a:t>AI</a:t>
            </a:r>
            <a:r>
              <a:rPr lang="zh-CN" altLang="en-US"/>
              <a:t>的发展是不可阻挡的潮流，但我们绝不能让</a:t>
            </a:r>
            <a:r>
              <a:rPr lang="en-US" altLang="zh-CN"/>
              <a:t>“</a:t>
            </a:r>
            <a:r>
              <a:rPr lang="zh-CN" altLang="en-US"/>
              <a:t>拟真欺骗</a:t>
            </a:r>
            <a:r>
              <a:rPr lang="en-US" altLang="zh-CN"/>
              <a:t>”</a:t>
            </a:r>
            <a:r>
              <a:rPr lang="zh-CN" altLang="en-US"/>
              <a:t>破坏这一美好的前景。在这个信息爆炸的时代，我们每个人都是信息的传播者和接收者，都肩负着维护信息真实、安全的责任。我们要增强自身的辨别能力，不轻易被虚假信息所迷惑；我们要积极参与到信息治理中来，为构建一个真实、可信的信息环境贡献自己的力量。</a:t>
            </a:r>
            <a:r>
              <a:rPr lang="en-US" altLang="zh-CN"/>
              <a:t>
</a:t>
            </a:r>
            <a:r>
              <a:rPr lang="zh-CN" altLang="en-US"/>
              <a:t>最后，感谢大家的聆听和参与，让我们共同期待生成式</a:t>
            </a:r>
            <a:r>
              <a:rPr lang="en-US" altLang="zh-CN"/>
              <a:t>AI</a:t>
            </a:r>
            <a:r>
              <a:rPr lang="zh-CN" altLang="en-US"/>
              <a:t>在健康、有序的环境中蓬勃发展，为人类创造更加美好的未来！</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本次演讲参考了多份重要资料。《互联网信息服务深度合成管理规定》为我国互联网信息服务的深度合成管理提供了规范与指导。</a:t>
            </a:r>
            <a:r>
              <a:rPr lang="en-US" altLang="zh-CN"/>
              <a:t>Yi Xiongsheng</a:t>
            </a:r>
            <a:r>
              <a:rPr lang="zh-CN" altLang="en-US"/>
              <a:t>的研究探讨了社交商务中</a:t>
            </a:r>
            <a:r>
              <a:rPr lang="en-US" altLang="zh-CN"/>
              <a:t>AI</a:t>
            </a:r>
            <a:r>
              <a:rPr lang="zh-CN" altLang="en-US"/>
              <a:t>生成内容使用</a:t>
            </a:r>
            <a:r>
              <a:rPr lang="en-US" altLang="zh-CN"/>
              <a:t>C2PA</a:t>
            </a:r>
            <a:r>
              <a:rPr lang="zh-CN" altLang="en-US"/>
              <a:t>内容凭证和</a:t>
            </a:r>
            <a:r>
              <a:rPr lang="en-US" altLang="zh-CN"/>
              <a:t>W3C ODRL</a:t>
            </a:r>
            <a:r>
              <a:rPr lang="zh-CN" altLang="en-US"/>
              <a:t>政策的合规微许可。</a:t>
            </a:r>
            <a:r>
              <a:rPr lang="en-US" altLang="zh-CN"/>
              <a:t>Tabassi Elham</a:t>
            </a:r>
            <a:r>
              <a:rPr lang="zh-CN" altLang="en-US"/>
              <a:t>的人工智能风险管理框架则为</a:t>
            </a:r>
            <a:r>
              <a:rPr lang="en-US" altLang="zh-CN"/>
              <a:t>AI</a:t>
            </a:r>
            <a:r>
              <a:rPr lang="zh-CN" altLang="en-US"/>
              <a:t>风险管理提供了理论基础。</a:t>
            </a:r>
            <a:r>
              <a:rPr lang="en-US" altLang="zh-CN"/>
              <a:t>
</a:t>
            </a:r>
            <a:r>
              <a:rPr lang="zh-CN" altLang="en-US"/>
              <a:t>欧盟人工智能法案对欧盟地区的</a:t>
            </a:r>
            <a:r>
              <a:rPr lang="en-US" altLang="zh-CN"/>
              <a:t>AI</a:t>
            </a:r>
            <a:r>
              <a:rPr lang="zh-CN" altLang="en-US"/>
              <a:t>发展进行了规范。而新闻报道中提到的</a:t>
            </a:r>
            <a:r>
              <a:rPr lang="en-US" altLang="zh-CN"/>
              <a:t>AI</a:t>
            </a:r>
            <a:r>
              <a:rPr lang="zh-CN" altLang="en-US"/>
              <a:t>诈骗和谣言案例，如</a:t>
            </a:r>
            <a:r>
              <a:rPr lang="en-US" altLang="zh-CN"/>
              <a:t>“</a:t>
            </a:r>
            <a:r>
              <a:rPr lang="zh-CN" altLang="en-US"/>
              <a:t>黄仁勋</a:t>
            </a:r>
            <a:r>
              <a:rPr lang="en-US" altLang="zh-CN"/>
              <a:t>”“</a:t>
            </a:r>
            <a:r>
              <a:rPr lang="zh-CN" altLang="en-US"/>
              <a:t>费玉清</a:t>
            </a:r>
            <a:r>
              <a:rPr lang="en-US" altLang="zh-CN"/>
              <a:t>”</a:t>
            </a:r>
            <a:r>
              <a:rPr lang="zh-CN" altLang="en-US"/>
              <a:t>遭</a:t>
            </a:r>
            <a:r>
              <a:rPr lang="en-US" altLang="zh-CN"/>
              <a:t>AI</a:t>
            </a:r>
            <a:r>
              <a:rPr lang="zh-CN" altLang="en-US"/>
              <a:t>假冒、</a:t>
            </a:r>
            <a:r>
              <a:rPr lang="en-US" altLang="zh-CN"/>
              <a:t>AI</a:t>
            </a:r>
            <a:r>
              <a:rPr lang="zh-CN" altLang="en-US"/>
              <a:t>编造</a:t>
            </a:r>
            <a:r>
              <a:rPr lang="en-US" altLang="zh-CN"/>
              <a:t>“</a:t>
            </a:r>
            <a:r>
              <a:rPr lang="zh-CN" altLang="en-US"/>
              <a:t>幼儿园发生大火</a:t>
            </a:r>
            <a:r>
              <a:rPr lang="en-US" altLang="zh-CN"/>
              <a:t>”</a:t>
            </a:r>
            <a:r>
              <a:rPr lang="zh-CN" altLang="en-US"/>
              <a:t>谣言等，让我们看到</a:t>
            </a:r>
            <a:r>
              <a:rPr lang="en-US" altLang="zh-CN"/>
              <a:t>AI“</a:t>
            </a:r>
            <a:r>
              <a:rPr lang="zh-CN" altLang="en-US"/>
              <a:t>拟真欺骗</a:t>
            </a:r>
            <a:r>
              <a:rPr lang="en-US" altLang="zh-CN"/>
              <a:t>”</a:t>
            </a:r>
            <a:r>
              <a:rPr lang="zh-CN" altLang="en-US"/>
              <a:t>的现实危害。</a:t>
            </a:r>
            <a:r>
              <a:rPr lang="en-US" altLang="zh-CN"/>
              <a:t>YouTube</a:t>
            </a:r>
            <a:r>
              <a:rPr lang="zh-CN" altLang="en-US"/>
              <a:t>官方博客关于帮助创作者披露内容的文章，也为我们提供了平台治理的经验。这些资料为我们理解和解决</a:t>
            </a:r>
            <a:r>
              <a:rPr lang="en-US" altLang="zh-CN"/>
              <a:t>AI“</a:t>
            </a:r>
            <a:r>
              <a:rPr lang="zh-CN" altLang="en-US"/>
              <a:t>拟真欺骗</a:t>
            </a:r>
            <a:r>
              <a:rPr lang="en-US" altLang="zh-CN"/>
              <a:t>”</a:t>
            </a:r>
            <a:r>
              <a:rPr lang="zh-CN" altLang="en-US"/>
              <a:t>问题提供了多维度的视角。</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进入第一部分，</a:t>
            </a:r>
            <a:r>
              <a:rPr lang="en-US" altLang="zh-CN"/>
              <a:t>“</a:t>
            </a:r>
            <a:r>
              <a:rPr lang="zh-CN" altLang="en-US"/>
              <a:t>概念与问题意识</a:t>
            </a:r>
            <a:r>
              <a:rPr lang="en-US" altLang="zh-CN"/>
              <a:t>”</a:t>
            </a:r>
            <a:r>
              <a:rPr lang="zh-CN" altLang="en-US"/>
              <a:t>。明确概念是探讨问题的基础，只有清晰界定相关概念，我们才能更好地理解</a:t>
            </a:r>
            <a:r>
              <a:rPr lang="en-US" altLang="zh-CN"/>
              <a:t>“</a:t>
            </a:r>
            <a:r>
              <a:rPr lang="zh-CN" altLang="en-US"/>
              <a:t>拟真欺骗</a:t>
            </a:r>
            <a:r>
              <a:rPr lang="en-US" altLang="zh-CN"/>
              <a:t>”</a:t>
            </a:r>
            <a:r>
              <a:rPr lang="zh-CN" altLang="en-US"/>
              <a:t>带来的问题，进而探寻有效的治理方案。</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前面我们聚焦了拟真内容带来的伦理问题，明确了相关概念。现在进入</a:t>
            </a:r>
            <a:r>
              <a:rPr lang="en-US" altLang="zh-CN"/>
              <a:t>“</a:t>
            </a:r>
            <a:r>
              <a:rPr lang="zh-CN" altLang="en-US"/>
              <a:t>案例深挖</a:t>
            </a:r>
            <a:r>
              <a:rPr lang="en-US" altLang="zh-CN"/>
              <a:t>”</a:t>
            </a:r>
            <a:r>
              <a:rPr lang="zh-CN" altLang="en-US"/>
              <a:t>环节，这能让我们更直观感受</a:t>
            </a:r>
            <a:r>
              <a:rPr lang="en-US" altLang="zh-CN"/>
              <a:t>“</a:t>
            </a:r>
            <a:r>
              <a:rPr lang="zh-CN" altLang="en-US"/>
              <a:t>拟真欺骗</a:t>
            </a:r>
            <a:r>
              <a:rPr lang="en-US" altLang="zh-CN"/>
              <a:t>”</a:t>
            </a:r>
            <a:r>
              <a:rPr lang="zh-CN" altLang="en-US"/>
              <a:t>的危害。接下来，我们会看到深伪直播如何</a:t>
            </a:r>
            <a:r>
              <a:rPr lang="en-US" altLang="zh-CN"/>
              <a:t>“</a:t>
            </a:r>
            <a:r>
              <a:rPr lang="zh-CN" altLang="en-US"/>
              <a:t>压过</a:t>
            </a:r>
            <a:r>
              <a:rPr lang="en-US" altLang="zh-CN"/>
              <a:t>”</a:t>
            </a:r>
            <a:r>
              <a:rPr lang="zh-CN" altLang="en-US"/>
              <a:t>真直播，还有</a:t>
            </a:r>
            <a:r>
              <a:rPr lang="en-US" altLang="zh-CN"/>
              <a:t>AI</a:t>
            </a:r>
            <a:r>
              <a:rPr lang="zh-CN" altLang="en-US"/>
              <a:t>网红与</a:t>
            </a:r>
            <a:r>
              <a:rPr lang="en-US" altLang="zh-CN"/>
              <a:t>‘</a:t>
            </a:r>
            <a:r>
              <a:rPr lang="zh-CN" altLang="en-US"/>
              <a:t>拟人代言</a:t>
            </a:r>
            <a:r>
              <a:rPr lang="en-US" altLang="zh-CN"/>
              <a:t>’</a:t>
            </a:r>
            <a:r>
              <a:rPr lang="zh-CN" altLang="en-US"/>
              <a:t>存在的伦理问题，一起深入了解。</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深伪直播现象突出，在大型发布会同期，假冒官方账号或频道会推出</a:t>
            </a:r>
            <a:r>
              <a:rPr lang="en-US" altLang="zh-CN" dirty="0"/>
              <a:t>“</a:t>
            </a:r>
            <a:r>
              <a:rPr lang="zh-CN" altLang="en-US" dirty="0"/>
              <a:t>同步直播</a:t>
            </a:r>
            <a:r>
              <a:rPr lang="en-US" altLang="zh-CN" dirty="0"/>
              <a:t>”</a:t>
            </a:r>
            <a:r>
              <a:rPr lang="zh-CN" altLang="en-US" dirty="0"/>
              <a:t>并置顶搜索。其操作手法多样，运用仿声、仿脸技术，结合品牌背书，再加上二维码或空投话术，营造出紧迫感与稀缺性，诱导观众。以具体案例说明，</a:t>
            </a:r>
            <a:r>
              <a:rPr lang="en-US" altLang="zh-CN" dirty="0"/>
              <a:t>2025</a:t>
            </a:r>
            <a:r>
              <a:rPr lang="zh-CN" altLang="en-US" dirty="0"/>
              <a:t>年</a:t>
            </a:r>
            <a:r>
              <a:rPr lang="en-US" altLang="zh-CN" dirty="0"/>
              <a:t>10</a:t>
            </a:r>
            <a:r>
              <a:rPr lang="zh-CN" altLang="en-US" dirty="0"/>
              <a:t>月</a:t>
            </a:r>
            <a:r>
              <a:rPr lang="en-US" altLang="zh-CN" dirty="0"/>
              <a:t>28</a:t>
            </a:r>
            <a:r>
              <a:rPr lang="zh-CN" altLang="en-US" dirty="0"/>
              <a:t>日，</a:t>
            </a:r>
            <a:r>
              <a:rPr lang="en-US" altLang="zh-CN" dirty="0"/>
              <a:t>YouTube</a:t>
            </a:r>
            <a:r>
              <a:rPr lang="zh-CN" altLang="en-US" dirty="0"/>
              <a:t>出现假冒</a:t>
            </a:r>
            <a:r>
              <a:rPr lang="en-US" altLang="zh-CN" dirty="0"/>
              <a:t>NVIDIA GTC</a:t>
            </a:r>
            <a:r>
              <a:rPr lang="zh-CN" altLang="en-US" dirty="0"/>
              <a:t>官方的深伪直播，利用</a:t>
            </a:r>
            <a:r>
              <a:rPr lang="en-US" altLang="zh-CN" dirty="0"/>
              <a:t>“AI</a:t>
            </a:r>
            <a:r>
              <a:rPr lang="zh-CN" altLang="en-US" dirty="0"/>
              <a:t>版黄仁勋</a:t>
            </a:r>
            <a:r>
              <a:rPr lang="en-US" altLang="zh-CN" dirty="0"/>
              <a:t>”</a:t>
            </a:r>
            <a:r>
              <a:rPr lang="zh-CN" altLang="en-US" dirty="0"/>
              <a:t>推广加密空投。该直播吸引约</a:t>
            </a:r>
            <a:r>
              <a:rPr lang="en-US" altLang="zh-CN" dirty="0"/>
              <a:t>10</a:t>
            </a:r>
            <a:r>
              <a:rPr lang="zh-CN" altLang="en-US" dirty="0"/>
              <a:t>万观看，远超官方直播的</a:t>
            </a:r>
            <a:r>
              <a:rPr lang="en-US" altLang="zh-CN" dirty="0"/>
              <a:t>1.2</a:t>
            </a:r>
            <a:r>
              <a:rPr lang="zh-CN" altLang="en-US" dirty="0"/>
              <a:t>万</a:t>
            </a:r>
            <a:r>
              <a:rPr lang="en-US" altLang="zh-CN" dirty="0"/>
              <a:t> - 2</a:t>
            </a:r>
            <a:r>
              <a:rPr lang="zh-CN" altLang="en-US" dirty="0"/>
              <a:t>万观看量，且在搜索关键词排名更靠前，足见深伪直播的影响力与欺骗性，后虽被平台下架，但已造成不良影响。深伪直播危害巨大，需加强监管与防范。</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深伪直播诈骗现象猖獗，</a:t>
            </a:r>
            <a:r>
              <a:rPr lang="en-US" altLang="zh-CN" dirty="0"/>
              <a:t>2024</a:t>
            </a:r>
            <a:r>
              <a:rPr lang="zh-CN" altLang="en-US" dirty="0"/>
              <a:t>年苹果</a:t>
            </a:r>
            <a:r>
              <a:rPr lang="en-US" altLang="zh-CN" dirty="0"/>
              <a:t>iPhone 16</a:t>
            </a:r>
            <a:r>
              <a:rPr lang="zh-CN" altLang="en-US" dirty="0"/>
              <a:t>发布会期间，</a:t>
            </a:r>
            <a:r>
              <a:rPr lang="en-US" altLang="zh-CN" dirty="0"/>
              <a:t>YouTube</a:t>
            </a:r>
            <a:r>
              <a:rPr lang="zh-CN" altLang="en-US" dirty="0"/>
              <a:t>上出现多路假直播，利用</a:t>
            </a:r>
            <a:r>
              <a:rPr lang="en-US" altLang="zh-CN" dirty="0"/>
              <a:t>“Tim Cook</a:t>
            </a:r>
            <a:r>
              <a:rPr lang="zh-CN" altLang="en-US" dirty="0"/>
              <a:t>深伪</a:t>
            </a:r>
            <a:r>
              <a:rPr lang="en-US" altLang="zh-CN" dirty="0"/>
              <a:t>”</a:t>
            </a:r>
            <a:r>
              <a:rPr lang="zh-CN" altLang="en-US" dirty="0"/>
              <a:t>，以</a:t>
            </a:r>
            <a:r>
              <a:rPr lang="en-US" altLang="zh-CN" dirty="0"/>
              <a:t>“</a:t>
            </a:r>
            <a:r>
              <a:rPr lang="zh-CN" altLang="en-US" dirty="0"/>
              <a:t>存入翻倍</a:t>
            </a:r>
            <a:r>
              <a:rPr lang="en-US" altLang="zh-CN" dirty="0"/>
              <a:t>”</a:t>
            </a:r>
            <a:r>
              <a:rPr lang="zh-CN" altLang="en-US" dirty="0"/>
              <a:t>为诱饵，诱导观众向指定地址转入加密货币，后被平台移除。同年</a:t>
            </a:r>
            <a:r>
              <a:rPr lang="en-US" altLang="zh-CN" dirty="0"/>
              <a:t>6</a:t>
            </a:r>
            <a:r>
              <a:rPr lang="zh-CN" altLang="en-US" dirty="0"/>
              <a:t>月</a:t>
            </a:r>
            <a:r>
              <a:rPr lang="en-US" altLang="zh-CN" dirty="0"/>
              <a:t>18</a:t>
            </a:r>
            <a:r>
              <a:rPr lang="zh-CN" altLang="en-US" dirty="0"/>
              <a:t>日，</a:t>
            </a:r>
            <a:r>
              <a:rPr lang="en-US" altLang="zh-CN" dirty="0"/>
              <a:t>DFRLab</a:t>
            </a:r>
            <a:r>
              <a:rPr lang="zh-CN" altLang="en-US" dirty="0"/>
              <a:t>记录到一场以</a:t>
            </a:r>
            <a:r>
              <a:rPr lang="en-US" altLang="zh-CN" dirty="0"/>
              <a:t>“</a:t>
            </a:r>
            <a:r>
              <a:rPr lang="zh-CN" altLang="en-US" dirty="0"/>
              <a:t>深伪马斯克</a:t>
            </a:r>
            <a:r>
              <a:rPr lang="en-US" altLang="zh-CN" dirty="0"/>
              <a:t>”</a:t>
            </a:r>
            <a:r>
              <a:rPr lang="zh-CN" altLang="en-US" dirty="0"/>
              <a:t>为主角的</a:t>
            </a:r>
            <a:r>
              <a:rPr lang="en-US" altLang="zh-CN" dirty="0"/>
              <a:t>YouTube</a:t>
            </a:r>
            <a:r>
              <a:rPr lang="zh-CN" altLang="en-US" dirty="0"/>
              <a:t>弹出式直播，两小时募得超</a:t>
            </a:r>
            <a:r>
              <a:rPr lang="en-US" altLang="zh-CN" dirty="0"/>
              <a:t>5</a:t>
            </a:r>
            <a:r>
              <a:rPr lang="zh-CN" altLang="en-US" dirty="0"/>
              <a:t>万美元加密资产，且这类直播还频繁跨频道出现。这反映出深伪技术用于诈骗的手段愈发多样，不法分子利用公众对名人的信任和加密货币的热度行骗，我们需提高警惕，平台也应加强监管。</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en-US"/>
              <a:t>AI</a:t>
            </a:r>
            <a:r>
              <a:rPr lang="zh-CN" altLang="en-US"/>
              <a:t>网红与</a:t>
            </a:r>
            <a:r>
              <a:rPr lang="en-US" altLang="zh-CN"/>
              <a:t>“</a:t>
            </a:r>
            <a:r>
              <a:rPr lang="zh-CN" altLang="en-US"/>
              <a:t>拟人代言</a:t>
            </a:r>
            <a:r>
              <a:rPr lang="en-US" altLang="zh-CN"/>
              <a:t>”</a:t>
            </a:r>
            <a:r>
              <a:rPr lang="zh-CN" altLang="en-US"/>
              <a:t>现象正逐渐兴起，</a:t>
            </a:r>
            <a:r>
              <a:rPr lang="en-US" altLang="zh-CN"/>
              <a:t>AI</a:t>
            </a:r>
            <a:r>
              <a:rPr lang="zh-CN" altLang="en-US"/>
              <a:t>虚拟人或网红参与代言、营造人设成为新趋势。这一现象背后潜藏着诸多风险。误导性披露，即把</a:t>
            </a:r>
            <a:r>
              <a:rPr lang="en-US" altLang="zh-CN"/>
              <a:t>AI</a:t>
            </a:r>
            <a:r>
              <a:rPr lang="zh-CN" altLang="en-US"/>
              <a:t>当真人，容易让消费者在不知情的情况下做出决策。数据收集与画像可能侵犯用户隐私，而对未成年人的影响更是不容忽视，可能影响他们的价值观和认知。</a:t>
            </a:r>
            <a:r>
              <a:rPr lang="en-US" altLang="zh-CN"/>
              <a:t>
</a:t>
            </a:r>
            <a:r>
              <a:rPr lang="zh-CN" altLang="en-US"/>
              <a:t>从品牌角度看，网民信任与好感呈现双刃剑效应。不同人群对</a:t>
            </a:r>
            <a:r>
              <a:rPr lang="en-US" altLang="zh-CN"/>
              <a:t>AI</a:t>
            </a:r>
            <a:r>
              <a:rPr lang="zh-CN" altLang="en-US"/>
              <a:t>网红代言的接受程度和反应差异显著。部分人可能因新奇而产生好感，增加对品牌的信任；但也有人会对其真实性存疑，影响品牌形象。所以品牌在利用</a:t>
            </a:r>
            <a:r>
              <a:rPr lang="en-US" altLang="zh-CN"/>
              <a:t>AI</a:t>
            </a:r>
            <a:r>
              <a:rPr lang="zh-CN" altLang="en-US"/>
              <a:t>网红代言时，需谨慎权衡利弊。</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1.png"/><Relationship Id="rId2" Type="http://schemas.openxmlformats.org/officeDocument/2006/relationships/tags" Target="../tags/tag63.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image" Target="../media/image2.png"/><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image" Target="../media/image3.png"/><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image" Target="../media/image1.png"/><Relationship Id="rId2" Type="http://schemas.openxmlformats.org/officeDocument/2006/relationships/tags" Target="../tags/tag133.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image" Target="../media/image1.png"/><Relationship Id="rId2" Type="http://schemas.openxmlformats.org/officeDocument/2006/relationships/tags" Target="../tags/tag150.xml"/><Relationship Id="rId15" Type="http://schemas.openxmlformats.org/officeDocument/2006/relationships/tags" Target="../tags/tag162.xml"/><Relationship Id="rId14" Type="http://schemas.openxmlformats.org/officeDocument/2006/relationships/tags" Target="../tags/tag161.xml"/><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image" Target="../media/image2.png"/><Relationship Id="rId2" Type="http://schemas.openxmlformats.org/officeDocument/2006/relationships/tags" Target="../tags/tag168.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tags" Target="../tags/tag177.xml"/><Relationship Id="rId7" Type="http://schemas.openxmlformats.org/officeDocument/2006/relationships/image" Target="../media/image3.png"/><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5" Type="http://schemas.openxmlformats.org/officeDocument/2006/relationships/tags" Target="../tags/tag219.xml"/><Relationship Id="rId4" Type="http://schemas.openxmlformats.org/officeDocument/2006/relationships/tags" Target="../tags/tag218.xml"/><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tags" Target="../tags/tag225.xml"/><Relationship Id="rId7" Type="http://schemas.openxmlformats.org/officeDocument/2006/relationships/tags" Target="../tags/tag224.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image" Target="../media/image1.png"/><Relationship Id="rId2" Type="http://schemas.openxmlformats.org/officeDocument/2006/relationships/tags" Target="../tags/tag220.xml"/><Relationship Id="rId13" Type="http://schemas.openxmlformats.org/officeDocument/2006/relationships/tags" Target="../tags/tag230.xml"/><Relationship Id="rId12" Type="http://schemas.openxmlformats.org/officeDocument/2006/relationships/tags" Target="../tags/tag229.xml"/><Relationship Id="rId11" Type="http://schemas.openxmlformats.org/officeDocument/2006/relationships/tags" Target="../tags/tag228.xml"/><Relationship Id="rId10" Type="http://schemas.openxmlformats.org/officeDocument/2006/relationships/tags" Target="../tags/tag227.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封面页-1">
    <p:bg>
      <p:bgPr>
        <a:solidFill>
          <a:schemeClr val="bg1"/>
        </a:solidFill>
        <a:effectLst/>
      </p:bgPr>
    </p:bg>
    <p:spTree>
      <p:nvGrpSpPr>
        <p:cNvPr id="1" name=""/>
        <p:cNvGrpSpPr/>
        <p:nvPr/>
      </p:nvGrpSpPr>
      <p:grpSpPr>
        <a:xfrm>
          <a:off x="0" y="0"/>
          <a:ext cx="0" cy="0"/>
          <a:chOff x="0" y="0"/>
          <a:chExt cx="0" cy="0"/>
        </a:xfrm>
      </p:grpSpPr>
      <p:pic>
        <p:nvPicPr>
          <p:cNvPr id="4" name="图片 3"/>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8" name="任意多边形 7"/>
          <p:cNvSpPr/>
          <p:nvPr userDrawn="1">
            <p:custDataLst>
              <p:tags r:id="rId7"/>
            </p:custDataLst>
          </p:nvPr>
        </p:nvSpPr>
        <p:spPr>
          <a:xfrm>
            <a:off x="8864596" y="0"/>
            <a:ext cx="3327400" cy="6858000"/>
          </a:xfrm>
          <a:custGeom>
            <a:avLst/>
            <a:gdLst>
              <a:gd name="connisteX0" fmla="*/ 1758226 w 46213"/>
              <a:gd name="connsiteY0" fmla="*/ 0 h 95250"/>
              <a:gd name="connisteX1" fmla="*/ 3327401 w 46213"/>
              <a:gd name="connsiteY1" fmla="*/ 0 h 95250"/>
              <a:gd name="connisteX2" fmla="*/ 3327401 w 46213"/>
              <a:gd name="connsiteY2" fmla="*/ 6858000 h 95250"/>
              <a:gd name="connisteX3" fmla="*/ 0 w 46213"/>
              <a:gd name="connsiteY3" fmla="*/ 6858000 h 95250"/>
              <a:gd name="connisteX4" fmla="*/ 1758226 w 46213"/>
              <a:gd name="connsiteY4" fmla="*/ 0 h 9525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3327401" h="6858000">
                <a:moveTo>
                  <a:pt x="1758227" y="0"/>
                </a:moveTo>
                <a:lnTo>
                  <a:pt x="3327401" y="0"/>
                </a:lnTo>
                <a:lnTo>
                  <a:pt x="3327401" y="6858000"/>
                </a:lnTo>
                <a:lnTo>
                  <a:pt x="0" y="6858000"/>
                </a:lnTo>
                <a:lnTo>
                  <a:pt x="1758227"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任意多边形 8"/>
          <p:cNvSpPr/>
          <p:nvPr userDrawn="1">
            <p:custDataLst>
              <p:tags r:id="rId8"/>
            </p:custDataLst>
          </p:nvPr>
        </p:nvSpPr>
        <p:spPr>
          <a:xfrm>
            <a:off x="9924203" y="4114800"/>
            <a:ext cx="2267585" cy="2742565"/>
          </a:xfrm>
          <a:custGeom>
            <a:avLst/>
            <a:gdLst>
              <a:gd name="connisteX0" fmla="*/ 2267785 w 31497"/>
              <a:gd name="connsiteY0" fmla="*/ 195937 h 38099"/>
              <a:gd name="connisteX1" fmla="*/ 2267785 w 31497"/>
              <a:gd name="connsiteY1" fmla="*/ 2743172 h 38099"/>
              <a:gd name="connisteX2" fmla="*/ 502517 w 31497"/>
              <a:gd name="connsiteY2" fmla="*/ 2743172 h 38099"/>
              <a:gd name="connisteX3" fmla="*/ 10652 w 31497"/>
              <a:gd name="connsiteY3" fmla="*/ 924888 h 38099"/>
              <a:gd name="connisteX4" fmla="*/ 225481 w 31497"/>
              <a:gd name="connsiteY4" fmla="*/ 551026 h 38099"/>
              <a:gd name="connisteX5" fmla="*/ 2267785 w 31497"/>
              <a:gd name="connsiteY5" fmla="*/ 0 h 38099"/>
              <a:gd name="connisteX6" fmla="*/ 2267785 w 31497"/>
              <a:gd name="connsiteY6" fmla="*/ 195937 h 3809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267794" h="2743173">
                <a:moveTo>
                  <a:pt x="2267785" y="195938"/>
                </a:moveTo>
                <a:lnTo>
                  <a:pt x="2267785" y="2743173"/>
                </a:lnTo>
                <a:lnTo>
                  <a:pt x="502518" y="2743173"/>
                </a:lnTo>
                <a:lnTo>
                  <a:pt x="10653" y="924888"/>
                </a:lnTo>
                <a:cubicBezTo>
                  <a:pt x="-33330" y="762317"/>
                  <a:pt x="62874" y="594899"/>
                  <a:pt x="225482" y="551027"/>
                </a:cubicBezTo>
                <a:lnTo>
                  <a:pt x="2267785" y="0"/>
                </a:lnTo>
                <a:lnTo>
                  <a:pt x="2267785" y="195938"/>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任意多边形 9"/>
          <p:cNvSpPr/>
          <p:nvPr userDrawn="1">
            <p:custDataLst>
              <p:tags r:id="rId9"/>
            </p:custDataLst>
          </p:nvPr>
        </p:nvSpPr>
        <p:spPr>
          <a:xfrm>
            <a:off x="10545958" y="4648197"/>
            <a:ext cx="1645920" cy="2210435"/>
          </a:xfrm>
          <a:custGeom>
            <a:avLst/>
            <a:gdLst>
              <a:gd name="connisteX0" fmla="*/ 401430 w 22861"/>
              <a:gd name="connsiteY0" fmla="*/ 2209803 h 30691"/>
              <a:gd name="connisteX1" fmla="*/ 1646038 w 22861"/>
              <a:gd name="connsiteY1" fmla="*/ 2209803 h 30691"/>
              <a:gd name="connisteX2" fmla="*/ 1646038 w 22861"/>
              <a:gd name="connsiteY2" fmla="*/ 1591056 h 30691"/>
              <a:gd name="connisteX3" fmla="*/ 1646038 w 22861"/>
              <a:gd name="connsiteY3" fmla="*/ 0 h 30691"/>
              <a:gd name="connisteX4" fmla="*/ 226487 w 22861"/>
              <a:gd name="connsiteY4" fmla="*/ 377766 h 30691"/>
              <a:gd name="connisteX5" fmla="*/ 10469 w 22861"/>
              <a:gd name="connsiteY5" fmla="*/ 751234 h 30691"/>
              <a:gd name="connisteX6" fmla="*/ 401430 w 22861"/>
              <a:gd name="connsiteY6" fmla="*/ 2209803 h 3069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1646039" h="2209803">
                <a:moveTo>
                  <a:pt x="401431" y="2209803"/>
                </a:moveTo>
                <a:lnTo>
                  <a:pt x="1646039" y="2209803"/>
                </a:lnTo>
                <a:lnTo>
                  <a:pt x="1646039" y="1591056"/>
                </a:lnTo>
                <a:lnTo>
                  <a:pt x="1646039" y="0"/>
                </a:lnTo>
                <a:lnTo>
                  <a:pt x="226488" y="377766"/>
                </a:lnTo>
                <a:cubicBezTo>
                  <a:pt x="63606" y="421109"/>
                  <a:pt x="-33174" y="588426"/>
                  <a:pt x="10470" y="751234"/>
                </a:cubicBezTo>
                <a:lnTo>
                  <a:pt x="401431" y="2209803"/>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任意多边形 10"/>
          <p:cNvSpPr/>
          <p:nvPr userDrawn="1">
            <p:custDataLst>
              <p:tags r:id="rId10"/>
            </p:custDataLst>
          </p:nvPr>
        </p:nvSpPr>
        <p:spPr>
          <a:xfrm>
            <a:off x="11166827" y="5168920"/>
            <a:ext cx="1024890" cy="1688465"/>
          </a:xfrm>
          <a:custGeom>
            <a:avLst/>
            <a:gdLst>
              <a:gd name="connisteX0" fmla="*/ 1025161 w 14238"/>
              <a:gd name="connsiteY0" fmla="*/ 1689070 h 23459"/>
              <a:gd name="connisteX1" fmla="*/ 301258 w 14238"/>
              <a:gd name="connsiteY1" fmla="*/ 1689070 h 23459"/>
              <a:gd name="connisteX2" fmla="*/ 10195 w 14238"/>
              <a:gd name="connsiteY2" fmla="*/ 587950 h 23459"/>
              <a:gd name="connisteX3" fmla="*/ 225463 w 14238"/>
              <a:gd name="connsiteY3" fmla="*/ 215780 h 23459"/>
              <a:gd name="connisteX4" fmla="*/ 1025161 w 14238"/>
              <a:gd name="connsiteY4" fmla="*/ 0 h 23459"/>
              <a:gd name="connisteX5" fmla="*/ 1025161 w 14238"/>
              <a:gd name="connsiteY5" fmla="*/ 1689070 h 2345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0" t="0" r="0" b="0"/>
            <a:pathLst>
              <a:path w="1025161" h="1689080">
                <a:moveTo>
                  <a:pt x="1025161" y="1689071"/>
                </a:moveTo>
                <a:lnTo>
                  <a:pt x="301258" y="1689071"/>
                </a:lnTo>
                <a:lnTo>
                  <a:pt x="10196" y="587950"/>
                </a:lnTo>
                <a:cubicBezTo>
                  <a:pt x="-32672" y="425800"/>
                  <a:pt x="63533" y="259479"/>
                  <a:pt x="225464" y="215780"/>
                </a:cubicBezTo>
                <a:lnTo>
                  <a:pt x="1025161" y="0"/>
                </a:lnTo>
                <a:lnTo>
                  <a:pt x="1025161" y="168907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userDrawn="1">
            <p:custDataLst>
              <p:tags r:id="rId11"/>
            </p:custDataLst>
          </p:nvPr>
        </p:nvSpPr>
        <p:spPr>
          <a:xfrm>
            <a:off x="0" y="6349996"/>
            <a:ext cx="508000" cy="508635"/>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任意多边形 12"/>
          <p:cNvSpPr/>
          <p:nvPr userDrawn="1">
            <p:custDataLst>
              <p:tags r:id="rId12"/>
            </p:custDataLst>
          </p:nvPr>
        </p:nvSpPr>
        <p:spPr>
          <a:xfrm>
            <a:off x="1015999" y="2425702"/>
            <a:ext cx="1574800" cy="50800"/>
          </a:xfrm>
          <a:custGeom>
            <a:avLst/>
            <a:gdLst>
              <a:gd name="connisteX0" fmla="*/ 0 w 21872"/>
              <a:gd name="connsiteY0" fmla="*/ 25402 h 705"/>
              <a:gd name="connisteX1" fmla="*/ 25402 w 21872"/>
              <a:gd name="connsiteY1" fmla="*/ 0 h 705"/>
              <a:gd name="connisteX2" fmla="*/ 1549395 w 21872"/>
              <a:gd name="connsiteY2" fmla="*/ 0 h 705"/>
              <a:gd name="connisteX3" fmla="*/ 1574797 w 21872"/>
              <a:gd name="connsiteY3" fmla="*/ 25402 h 705"/>
              <a:gd name="connisteX4" fmla="*/ 1574797 w 21872"/>
              <a:gd name="connsiteY4" fmla="*/ 25402 h 705"/>
              <a:gd name="connisteX5" fmla="*/ 1549395 w 21872"/>
              <a:gd name="connsiteY5" fmla="*/ 50804 h 705"/>
              <a:gd name="connisteX6" fmla="*/ 25402 w 21872"/>
              <a:gd name="connsiteY6" fmla="*/ 50804 h 705"/>
              <a:gd name="connisteX7" fmla="*/ 0 w 21872"/>
              <a:gd name="connsiteY7" fmla="*/ 25402 h 705"/>
              <a:gd name="connisteX8" fmla="*/ 0 w 21872"/>
              <a:gd name="connsiteY8" fmla="*/ 25402 h 7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74798" h="50804">
                <a:moveTo>
                  <a:pt x="0" y="25402"/>
                </a:moveTo>
                <a:cubicBezTo>
                  <a:pt x="0" y="11375"/>
                  <a:pt x="11375" y="0"/>
                  <a:pt x="25402" y="0"/>
                </a:cubicBezTo>
                <a:lnTo>
                  <a:pt x="1549396" y="0"/>
                </a:lnTo>
                <a:cubicBezTo>
                  <a:pt x="1563432" y="0"/>
                  <a:pt x="1574798" y="11375"/>
                  <a:pt x="1574798" y="25402"/>
                </a:cubicBezTo>
                <a:lnTo>
                  <a:pt x="1574798" y="25402"/>
                </a:lnTo>
                <a:cubicBezTo>
                  <a:pt x="1574798" y="39429"/>
                  <a:pt x="1563432" y="50804"/>
                  <a:pt x="1549396" y="50804"/>
                </a:cubicBezTo>
                <a:lnTo>
                  <a:pt x="25402" y="50804"/>
                </a:lnTo>
                <a:cubicBezTo>
                  <a:pt x="11375" y="50804"/>
                  <a:pt x="0" y="39429"/>
                  <a:pt x="0" y="25402"/>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占位符 4"/>
          <p:cNvSpPr>
            <a:spLocks noGrp="1"/>
          </p:cNvSpPr>
          <p:nvPr>
            <p:ph type="body" idx="13" hasCustomPrompt="1"/>
            <p:custDataLst>
              <p:tags r:id="rId13"/>
            </p:custDataLst>
          </p:nvPr>
        </p:nvSpPr>
        <p:spPr>
          <a:xfrm>
            <a:off x="1015999" y="1892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20XX YEAR </a:t>
            </a:r>
            <a:endParaRPr lang="zh-CN" altLang="en-US"/>
          </a:p>
        </p:txBody>
      </p:sp>
      <p:sp>
        <p:nvSpPr>
          <p:cNvPr id="6" name="标题 5"/>
          <p:cNvSpPr>
            <a:spLocks noGrp="1"/>
          </p:cNvSpPr>
          <p:nvPr>
            <p:ph type="ctrTitle" idx="14" hasCustomPrompt="1"/>
            <p:custDataLst>
              <p:tags r:id="rId14"/>
            </p:custDataLst>
          </p:nvPr>
        </p:nvSpPr>
        <p:spPr>
          <a:xfrm>
            <a:off x="1015999" y="2794004"/>
            <a:ext cx="8572500" cy="2095503"/>
          </a:xfrm>
          <a:noFill/>
        </p:spPr>
        <p:txBody>
          <a:bodyPr lIns="0" tIns="0" rIns="0" bIns="0" anchor="t">
            <a:noAutofit/>
          </a:bodyPr>
          <a:lstStyle>
            <a:lvl1pPr algn="l">
              <a:lnSpc>
                <a:spcPct val="111000"/>
              </a:lnSpc>
              <a:buNone/>
              <a:defRPr sz="6000" b="1">
                <a:solidFill>
                  <a:schemeClr val="accent1"/>
                </a:solidFill>
                <a:latin typeface="微软雅黑" panose="020B0503020204020204" charset="-122"/>
                <a:ea typeface="微软雅黑" panose="020B0503020204020204" charset="-122"/>
                <a:cs typeface="微软雅黑" panose="020B0503020204020204" charset="-122"/>
              </a:defRPr>
            </a:lvl1pPr>
          </a:lstStyle>
          <a:p>
            <a:r>
              <a:rPr lang="zh-CN" altLang="en-US"/>
              <a:t>高校毕业论文答辩
通用模板</a:t>
            </a:r>
            <a:endParaRPr lang="zh-CN" altLang="en-US"/>
          </a:p>
        </p:txBody>
      </p:sp>
      <p:sp>
        <p:nvSpPr>
          <p:cNvPr id="7" name="文本占位符 6"/>
          <p:cNvSpPr>
            <a:spLocks noGrp="1"/>
          </p:cNvSpPr>
          <p:nvPr>
            <p:ph type="body" idx="15" hasCustomPrompt="1"/>
            <p:custDataLst>
              <p:tags r:id="rId15"/>
            </p:custDataLst>
          </p:nvPr>
        </p:nvSpPr>
        <p:spPr>
          <a:xfrm>
            <a:off x="1015999" y="5321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BY WPS</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目录页-1">
    <p:bg>
      <p:bgPr>
        <a:solidFill>
          <a:schemeClr val="bg1"/>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8" name="任意多边形 7"/>
          <p:cNvSpPr/>
          <p:nvPr userDrawn="1">
            <p:custDataLst>
              <p:tags r:id="rId4"/>
            </p:custDataLst>
          </p:nvPr>
        </p:nvSpPr>
        <p:spPr>
          <a:xfrm>
            <a:off x="3556001" y="1524003"/>
            <a:ext cx="8635365" cy="4520565"/>
          </a:xfrm>
          <a:custGeom>
            <a:avLst/>
            <a:gdLst>
              <a:gd name="connisteX0" fmla="*/ 0 w 119944"/>
              <a:gd name="connsiteY0" fmla="*/ 203197 h 62794"/>
              <a:gd name="connisteX1" fmla="*/ 203197 w 119944"/>
              <a:gd name="connsiteY1" fmla="*/ 0 h 62794"/>
              <a:gd name="connisteX2" fmla="*/ 8635995 w 119944"/>
              <a:gd name="connsiteY2" fmla="*/ 0 h 62794"/>
              <a:gd name="connisteX3" fmla="*/ 8635995 w 119944"/>
              <a:gd name="connsiteY3" fmla="*/ 4521195 h 62794"/>
              <a:gd name="connisteX4" fmla="*/ 203197 w 119944"/>
              <a:gd name="connsiteY4" fmla="*/ 4521195 h 62794"/>
              <a:gd name="connisteX5" fmla="*/ 0 w 119944"/>
              <a:gd name="connsiteY5" fmla="*/ 4317997 h 62794"/>
              <a:gd name="connisteX6" fmla="*/ 0 w 119944"/>
              <a:gd name="connsiteY6" fmla="*/ 203197 h 6279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8635996" h="4521196">
                <a:moveTo>
                  <a:pt x="0" y="203198"/>
                </a:moveTo>
                <a:cubicBezTo>
                  <a:pt x="0" y="90974"/>
                  <a:pt x="90974" y="0"/>
                  <a:pt x="203198" y="0"/>
                </a:cubicBezTo>
                <a:lnTo>
                  <a:pt x="8635996" y="0"/>
                </a:lnTo>
                <a:lnTo>
                  <a:pt x="8635996" y="4521196"/>
                </a:lnTo>
                <a:lnTo>
                  <a:pt x="203198" y="4521196"/>
                </a:lnTo>
                <a:cubicBezTo>
                  <a:pt x="90974" y="4521196"/>
                  <a:pt x="0" y="4430231"/>
                  <a:pt x="0" y="4317998"/>
                </a:cubicBezTo>
                <a:lnTo>
                  <a:pt x="0" y="203198"/>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ctrTitle" idx="13" hasCustomPrompt="1"/>
            <p:custDataLst>
              <p:tags r:id="rId5"/>
            </p:custDataLst>
          </p:nvPr>
        </p:nvSpPr>
        <p:spPr>
          <a:xfrm>
            <a:off x="825502" y="2019297"/>
            <a:ext cx="2260598" cy="761997"/>
          </a:xfrm>
          <a:noFill/>
        </p:spPr>
        <p:txBody>
          <a:bodyPr lIns="0" tIns="0" rIns="0" bIns="0" anchor="t">
            <a:noAutofit/>
          </a:bodyPr>
          <a:lstStyle>
            <a:lvl1pPr algn="l">
              <a:lnSpc>
                <a:spcPct val="114000"/>
              </a:lnSpc>
              <a:buNone/>
              <a:defRPr sz="4400" b="1">
                <a:solidFill>
                  <a:schemeClr val="bg1"/>
                </a:solidFill>
                <a:latin typeface="Microsoft YaHei UI" panose="020B0503020204020204" charset="-122"/>
                <a:ea typeface="Microsoft YaHei UI" panose="020B0503020204020204" charset="-122"/>
              </a:defRPr>
            </a:lvl1pPr>
          </a:lstStyle>
          <a:p>
            <a:r>
              <a:rPr lang="zh-CN" altLang="en-US"/>
              <a:t>目录</a:t>
            </a:r>
            <a:endParaRPr lang="zh-CN" altLang="en-US"/>
          </a:p>
        </p:txBody>
      </p:sp>
      <p:sp>
        <p:nvSpPr>
          <p:cNvPr id="7" name="副标题 6"/>
          <p:cNvSpPr>
            <a:spLocks noGrp="1"/>
          </p:cNvSpPr>
          <p:nvPr>
            <p:ph type="subTitle" idx="14" hasCustomPrompt="1"/>
            <p:custDataLst>
              <p:tags r:id="rId6"/>
            </p:custDataLst>
          </p:nvPr>
        </p:nvSpPr>
        <p:spPr>
          <a:xfrm>
            <a:off x="825502" y="1549396"/>
            <a:ext cx="2197102" cy="457200"/>
          </a:xfrm>
          <a:noFill/>
        </p:spPr>
        <p:txBody>
          <a:bodyPr lIns="0" tIns="0" rIns="0" bIns="0" anchor="t">
            <a:noAutofit/>
          </a:bodyPr>
          <a:lstStyle>
            <a:lvl1pPr marL="0" indent="0" algn="l">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节页-1">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flipV="1">
            <a:off x="0" y="0"/>
            <a:ext cx="12191365" cy="3937000"/>
          </a:xfrm>
          <a:custGeom>
            <a:avLst/>
            <a:gdLst>
              <a:gd name="connisteX0" fmla="*/ 0 w 169333"/>
              <a:gd name="connsiteY0" fmla="*/ 0 h 54680"/>
              <a:gd name="connisteX1" fmla="*/ 12191996 w 169333"/>
              <a:gd name="connsiteY1" fmla="*/ 1252682 h 54680"/>
              <a:gd name="connisteX2" fmla="*/ 12191996 w 169333"/>
              <a:gd name="connsiteY2" fmla="*/ 3937004 h 54680"/>
              <a:gd name="connisteX3" fmla="*/ 0 w 169333"/>
              <a:gd name="connsiteY3" fmla="*/ 3937004 h 54680"/>
              <a:gd name="connisteX4" fmla="*/ 0 w 169333"/>
              <a:gd name="connsiteY4" fmla="*/ 0 h 5468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12191997" h="3937004">
                <a:moveTo>
                  <a:pt x="0" y="0"/>
                </a:moveTo>
                <a:lnTo>
                  <a:pt x="12191997" y="1252682"/>
                </a:lnTo>
                <a:lnTo>
                  <a:pt x="12191997" y="3937004"/>
                </a:lnTo>
                <a:lnTo>
                  <a:pt x="0" y="3937004"/>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userDrawn="1">
            <p:custDataLst>
              <p:tags r:id="rId3"/>
            </p:custDataLst>
          </p:nvPr>
        </p:nvSpPr>
        <p:spPr>
          <a:xfrm>
            <a:off x="7313015" y="27"/>
            <a:ext cx="4612640" cy="2362200"/>
          </a:xfrm>
          <a:custGeom>
            <a:avLst/>
            <a:gdLst>
              <a:gd name="connisteX0" fmla="*/ 4612325 w 64059"/>
              <a:gd name="connsiteY0" fmla="*/ 0 h 32810"/>
              <a:gd name="connisteX1" fmla="*/ 3339745 w 64059"/>
              <a:gd name="connsiteY1" fmla="*/ 2209647 h 32810"/>
              <a:gd name="connisteX2" fmla="*/ 2923208 w 64059"/>
              <a:gd name="connsiteY2" fmla="*/ 2321497 h 32810"/>
              <a:gd name="connisteX3" fmla="*/ 152448 w 64059"/>
              <a:gd name="connsiteY3" fmla="*/ 721790 h 32810"/>
              <a:gd name="connisteX4" fmla="*/ 41221 w 64059"/>
              <a:gd name="connsiteY4" fmla="*/ 304842 h 32810"/>
              <a:gd name="connisteX5" fmla="*/ 218120 w 64059"/>
              <a:gd name="connsiteY5" fmla="*/ 0 h 32810"/>
              <a:gd name="connisteX6" fmla="*/ 4612325 w 64059"/>
              <a:gd name="connsiteY6" fmla="*/ 0 h 3281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612316" h="2362380">
                <a:moveTo>
                  <a:pt x="4612325" y="0"/>
                </a:moveTo>
                <a:lnTo>
                  <a:pt x="3339745" y="2209648"/>
                </a:lnTo>
                <a:cubicBezTo>
                  <a:pt x="3255666" y="2355632"/>
                  <a:pt x="3069110" y="2405722"/>
                  <a:pt x="2923209" y="2321497"/>
                </a:cubicBezTo>
                <a:lnTo>
                  <a:pt x="152449" y="721791"/>
                </a:lnTo>
                <a:cubicBezTo>
                  <a:pt x="6437" y="637492"/>
                  <a:pt x="-43397" y="450671"/>
                  <a:pt x="41221" y="304843"/>
                </a:cubicBezTo>
                <a:lnTo>
                  <a:pt x="218121" y="0"/>
                </a:lnTo>
                <a:lnTo>
                  <a:pt x="4612325"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任意多边形 8"/>
          <p:cNvSpPr/>
          <p:nvPr userDrawn="1">
            <p:custDataLst>
              <p:tags r:id="rId4"/>
            </p:custDataLst>
          </p:nvPr>
        </p:nvSpPr>
        <p:spPr>
          <a:xfrm>
            <a:off x="8006011" y="27"/>
            <a:ext cx="3335655" cy="1668145"/>
          </a:xfrm>
          <a:custGeom>
            <a:avLst/>
            <a:gdLst>
              <a:gd name="connisteX0" fmla="*/ 3335118 w 46321"/>
              <a:gd name="connsiteY0" fmla="*/ 0 h 23173"/>
              <a:gd name="connisteX1" fmla="*/ 2460879 w 46321"/>
              <a:gd name="connsiteY1" fmla="*/ 1515947 h 23173"/>
              <a:gd name="connisteX2" fmla="*/ 2044442 w 46321"/>
              <a:gd name="connsiteY2" fmla="*/ 1627632 h 23173"/>
              <a:gd name="connisteX3" fmla="*/ 152448 w 46321"/>
              <a:gd name="connsiteY3" fmla="*/ 535298 h 23173"/>
              <a:gd name="connisteX4" fmla="*/ 40672 w 46321"/>
              <a:gd name="connsiteY4" fmla="*/ 119301 h 23173"/>
              <a:gd name="connisteX5" fmla="*/ 109325 w 46321"/>
              <a:gd name="connsiteY5" fmla="*/ 0 h 23173"/>
              <a:gd name="connisteX6" fmla="*/ 3335118 w 46321"/>
              <a:gd name="connsiteY6" fmla="*/ 0 h 2317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335128" h="1668524">
                <a:moveTo>
                  <a:pt x="3335119" y="0"/>
                </a:moveTo>
                <a:lnTo>
                  <a:pt x="2460879" y="1515947"/>
                </a:lnTo>
                <a:cubicBezTo>
                  <a:pt x="2376754" y="1661821"/>
                  <a:pt x="2190281" y="1711830"/>
                  <a:pt x="2044443" y="1627632"/>
                </a:cubicBezTo>
                <a:lnTo>
                  <a:pt x="152449" y="535299"/>
                </a:lnTo>
                <a:cubicBezTo>
                  <a:pt x="6812" y="451211"/>
                  <a:pt x="-43205" y="265057"/>
                  <a:pt x="40673" y="119302"/>
                </a:cubicBezTo>
                <a:lnTo>
                  <a:pt x="109326" y="0"/>
                </a:lnTo>
                <a:lnTo>
                  <a:pt x="3335119"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任意多边形 9"/>
          <p:cNvSpPr/>
          <p:nvPr userDrawn="1">
            <p:custDataLst>
              <p:tags r:id="rId5"/>
            </p:custDataLst>
          </p:nvPr>
        </p:nvSpPr>
        <p:spPr>
          <a:xfrm>
            <a:off x="8677967" y="0"/>
            <a:ext cx="2078355" cy="974725"/>
          </a:xfrm>
          <a:custGeom>
            <a:avLst/>
            <a:gdLst>
              <a:gd name="connisteX0" fmla="*/ 1603107 w 28873"/>
              <a:gd name="connsiteY0" fmla="*/ 822566 h 13538"/>
              <a:gd name="connisteX1" fmla="*/ 2078924 w 28873"/>
              <a:gd name="connsiteY1" fmla="*/ 0 h 13538"/>
              <a:gd name="connisteX2" fmla="*/ 1025024 w 28873"/>
              <a:gd name="connsiteY2" fmla="*/ 0 h 13538"/>
              <a:gd name="connisteX3" fmla="*/ 34235 w 28873"/>
              <a:gd name="connsiteY3" fmla="*/ 27 h 13538"/>
              <a:gd name="connisteX4" fmla="*/ 112260 w 28873"/>
              <a:gd name="connsiteY4" fmla="*/ 313492 h 13538"/>
              <a:gd name="connisteX5" fmla="*/ 1186863 w 28873"/>
              <a:gd name="connsiteY5" fmla="*/ 933913 h 13538"/>
              <a:gd name="connisteX6" fmla="*/ 1603107 w 28873"/>
              <a:gd name="connsiteY6" fmla="*/ 822566 h 1353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078925" h="974805">
                <a:moveTo>
                  <a:pt x="1603108" y="822567"/>
                </a:moveTo>
                <a:lnTo>
                  <a:pt x="2078925" y="0"/>
                </a:lnTo>
                <a:lnTo>
                  <a:pt x="1025024" y="0"/>
                </a:lnTo>
                <a:lnTo>
                  <a:pt x="34235" y="27"/>
                </a:lnTo>
                <a:cubicBezTo>
                  <a:pt x="-33202" y="107753"/>
                  <a:pt x="2185" y="249942"/>
                  <a:pt x="112261" y="313493"/>
                </a:cubicBezTo>
                <a:lnTo>
                  <a:pt x="1186864" y="933913"/>
                </a:lnTo>
                <a:cubicBezTo>
                  <a:pt x="1332564" y="1018029"/>
                  <a:pt x="1518855" y="968194"/>
                  <a:pt x="1603108" y="822567"/>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p:cNvPicPr/>
          <p:nvPr userDrawn="1">
            <p:custDataLst>
              <p:tags r:id="rId6"/>
            </p:custDataLst>
          </p:nvPr>
        </p:nvPicPr>
        <p:blipFill>
          <a:blip r:embed="rId7"/>
          <a:stretch>
            <a:fillRect/>
          </a:stretch>
        </p:blipFill>
        <p:spPr>
          <a:xfrm>
            <a:off x="609600" y="1218565"/>
            <a:ext cx="3377565" cy="50292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12" name="任意多边形 11"/>
          <p:cNvSpPr/>
          <p:nvPr userDrawn="1">
            <p:custDataLst>
              <p:tags r:id="rId8"/>
            </p:custDataLst>
          </p:nvPr>
        </p:nvSpPr>
        <p:spPr>
          <a:xfrm>
            <a:off x="3987799" y="1219197"/>
            <a:ext cx="7595235" cy="5029200"/>
          </a:xfrm>
          <a:custGeom>
            <a:avLst/>
            <a:gdLst>
              <a:gd name="connisteX0" fmla="*/ 0 w 105480"/>
              <a:gd name="connsiteY0" fmla="*/ 0 h 69850"/>
              <a:gd name="connisteX1" fmla="*/ 7391396 w 105480"/>
              <a:gd name="connsiteY1" fmla="*/ 0 h 69850"/>
              <a:gd name="connisteX2" fmla="*/ 7594604 w 105480"/>
              <a:gd name="connsiteY2" fmla="*/ 203197 h 69850"/>
              <a:gd name="connisteX3" fmla="*/ 7594604 w 105480"/>
              <a:gd name="connsiteY3" fmla="*/ 4826002 h 69850"/>
              <a:gd name="connisteX4" fmla="*/ 7391396 w 105480"/>
              <a:gd name="connsiteY4" fmla="*/ 5029200 h 69850"/>
              <a:gd name="connisteX5" fmla="*/ 0 w 105480"/>
              <a:gd name="connsiteY5" fmla="*/ 5029200 h 69850"/>
              <a:gd name="connisteX6" fmla="*/ 0 w 105480"/>
              <a:gd name="connsiteY6" fmla="*/ 0 h 698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594604" h="5029200">
                <a:moveTo>
                  <a:pt x="0" y="0"/>
                </a:moveTo>
                <a:lnTo>
                  <a:pt x="7391397" y="0"/>
                </a:lnTo>
                <a:cubicBezTo>
                  <a:pt x="7503630" y="0"/>
                  <a:pt x="7594604" y="90974"/>
                  <a:pt x="7594604" y="203198"/>
                </a:cubicBezTo>
                <a:lnTo>
                  <a:pt x="7594604" y="4826002"/>
                </a:lnTo>
                <a:cubicBezTo>
                  <a:pt x="7594604" y="4938226"/>
                  <a:pt x="7503630" y="5029200"/>
                  <a:pt x="7391397" y="5029200"/>
                </a:cubicBezTo>
                <a:lnTo>
                  <a:pt x="0" y="5029200"/>
                </a:lnTo>
                <a:lnTo>
                  <a:pt x="0" y="0"/>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2"/>
          <p:cNvSpPr/>
          <p:nvPr userDrawn="1">
            <p:custDataLst>
              <p:tags r:id="rId9"/>
            </p:custDataLst>
          </p:nvPr>
        </p:nvSpPr>
        <p:spPr>
          <a:xfrm>
            <a:off x="2997202" y="2743200"/>
            <a:ext cx="1866900" cy="1866900"/>
          </a:xfrm>
          <a:prstGeom prst="ellipse">
            <a:avLst/>
          </a:prstGeom>
          <a:solidFill>
            <a:schemeClr val="accent1"/>
          </a:solidFill>
          <a:ln w="47625">
            <a:solidFill>
              <a:schemeClr val="bg1"/>
            </a:solidFill>
            <a:prstDash val="solid"/>
            <a:headEnd type="none"/>
            <a:tailEnd type="none"/>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
        <p:nvSpPr>
          <p:cNvPr id="14" name="文本占位符 13"/>
          <p:cNvSpPr>
            <a:spLocks noGrp="1"/>
          </p:cNvSpPr>
          <p:nvPr>
            <p:ph type="body" idx="13" hasCustomPrompt="1"/>
            <p:custDataLst>
              <p:tags r:id="rId13"/>
            </p:custDataLst>
          </p:nvPr>
        </p:nvSpPr>
        <p:spPr>
          <a:xfrm>
            <a:off x="3397252" y="3014420"/>
            <a:ext cx="1206496" cy="1350688"/>
          </a:xfrm>
          <a:noFill/>
        </p:spPr>
        <p:txBody>
          <a:bodyPr lIns="0" tIns="0" rIns="0" bIns="0" anchor="ctr">
            <a:noAutofit/>
          </a:bodyPr>
          <a:lstStyle>
            <a:lvl1pPr algn="ctr">
              <a:lnSpc>
                <a:spcPct val="109000"/>
              </a:lnSpc>
              <a:buNone/>
              <a:defRPr sz="6400" b="1">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01</a:t>
            </a:r>
            <a:endParaRPr lang="zh-CN" altLang="en-US"/>
          </a:p>
        </p:txBody>
      </p:sp>
      <p:sp>
        <p:nvSpPr>
          <p:cNvPr id="15" name="标题 14"/>
          <p:cNvSpPr>
            <a:spLocks noGrp="1"/>
          </p:cNvSpPr>
          <p:nvPr>
            <p:ph type="ctrTitle" idx="14" hasCustomPrompt="1"/>
            <p:custDataLst>
              <p:tags r:id="rId14"/>
            </p:custDataLst>
          </p:nvPr>
        </p:nvSpPr>
        <p:spPr>
          <a:xfrm>
            <a:off x="5537204" y="3124203"/>
            <a:ext cx="4851404" cy="1219197"/>
          </a:xfrm>
          <a:noFill/>
        </p:spPr>
        <p:txBody>
          <a:bodyPr lIns="0" tIns="0" rIns="0" bIns="0" anchor="ctr">
            <a:noAutofit/>
          </a:bodyPr>
          <a:lstStyle>
            <a:lvl1pPr algn="l">
              <a:lnSpc>
                <a:spcPct val="104000"/>
              </a:lnSpc>
              <a:buNone/>
              <a:defRPr sz="4800" b="0">
                <a:solidFill>
                  <a:schemeClr val="tx1"/>
                </a:solidFill>
                <a:latin typeface="Microsoft YaHei UI" panose="020B0503020204020204" charset="-122"/>
                <a:ea typeface="Microsoft YaHei UI" panose="020B0503020204020204" charset="-122"/>
              </a:defRPr>
            </a:lvl1pPr>
          </a:lstStyle>
          <a:p>
            <a:r>
              <a:rPr lang="zh-CN" altLang="en-US"/>
              <a:t>章节页的标题</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alpha val="100000"/>
          </a:srgbClr>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结束页-1">
    <p:bg>
      <p:bgPr>
        <a:solidFill>
          <a:schemeClr val="bg1"/>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10" name="矩形 9"/>
          <p:cNvSpPr/>
          <p:nvPr userDrawn="1">
            <p:custDataLst>
              <p:tags r:id="rId6"/>
            </p:custDataLst>
          </p:nvPr>
        </p:nvSpPr>
        <p:spPr>
          <a:xfrm>
            <a:off x="11684002" y="0"/>
            <a:ext cx="508000" cy="5080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任意多边形 10"/>
          <p:cNvSpPr/>
          <p:nvPr userDrawn="1">
            <p:custDataLst>
              <p:tags r:id="rId7"/>
            </p:custDataLst>
          </p:nvPr>
        </p:nvSpPr>
        <p:spPr>
          <a:xfrm>
            <a:off x="0" y="0"/>
            <a:ext cx="6096000" cy="6858000"/>
          </a:xfrm>
          <a:custGeom>
            <a:avLst/>
            <a:gdLst>
              <a:gd name="connisteX0" fmla="*/ 0 w 84666"/>
              <a:gd name="connsiteY0" fmla="*/ 0 h 95250"/>
              <a:gd name="connisteX1" fmla="*/ 6096003 w 84666"/>
              <a:gd name="connsiteY1" fmla="*/ 0 h 95250"/>
              <a:gd name="connisteX2" fmla="*/ 4310060 w 84666"/>
              <a:gd name="connsiteY2" fmla="*/ 6858000 h 95250"/>
              <a:gd name="connisteX3" fmla="*/ 0 w 84666"/>
              <a:gd name="connsiteY3" fmla="*/ 6858000 h 95250"/>
              <a:gd name="connisteX4" fmla="*/ 0 w 84666"/>
              <a:gd name="connsiteY4" fmla="*/ 0 h 9525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6096003" h="6858000">
                <a:moveTo>
                  <a:pt x="0" y="0"/>
                </a:moveTo>
                <a:lnTo>
                  <a:pt x="6096003" y="0"/>
                </a:lnTo>
                <a:lnTo>
                  <a:pt x="4310061" y="6858000"/>
                </a:lnTo>
                <a:lnTo>
                  <a:pt x="0" y="6858000"/>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任意多边形 11"/>
          <p:cNvSpPr/>
          <p:nvPr userDrawn="1">
            <p:custDataLst>
              <p:tags r:id="rId8"/>
            </p:custDataLst>
          </p:nvPr>
        </p:nvSpPr>
        <p:spPr>
          <a:xfrm>
            <a:off x="0" y="4114772"/>
            <a:ext cx="3077210" cy="2743200"/>
          </a:xfrm>
          <a:custGeom>
            <a:avLst/>
            <a:gdLst>
              <a:gd name="connisteX0" fmla="*/ 2930487 w 42741"/>
              <a:gd name="connsiteY0" fmla="*/ 1776020 h 38100"/>
              <a:gd name="connisteX1" fmla="*/ 3036722 w 42741"/>
              <a:gd name="connsiteY1" fmla="*/ 2188652 h 38100"/>
              <a:gd name="connisteX2" fmla="*/ 2717770 w 42741"/>
              <a:gd name="connsiteY2" fmla="*/ 2743209 h 38100"/>
              <a:gd name="connisteX3" fmla="*/ 0 w 42741"/>
              <a:gd name="connsiteY3" fmla="*/ 2743209 h 38100"/>
              <a:gd name="connisteX4" fmla="*/ 0 w 42741"/>
              <a:gd name="connsiteY4" fmla="*/ 0 h 38100"/>
              <a:gd name="connisteX5" fmla="*/ 2930487 w 42741"/>
              <a:gd name="connsiteY5" fmla="*/ 1776020 h 381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0" t="0" r="0" b="0"/>
            <a:pathLst>
              <a:path w="3077358" h="2743209">
                <a:moveTo>
                  <a:pt x="2930487" y="1776021"/>
                </a:moveTo>
                <a:cubicBezTo>
                  <a:pt x="3072119" y="1861856"/>
                  <a:pt x="3119302" y="2045092"/>
                  <a:pt x="3036722" y="2188653"/>
                </a:cubicBezTo>
                <a:lnTo>
                  <a:pt x="2717771" y="2743209"/>
                </a:lnTo>
                <a:lnTo>
                  <a:pt x="0" y="2743209"/>
                </a:lnTo>
                <a:lnTo>
                  <a:pt x="0" y="0"/>
                </a:lnTo>
                <a:lnTo>
                  <a:pt x="2930487" y="177602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任意多边形 12"/>
          <p:cNvSpPr/>
          <p:nvPr userDrawn="1">
            <p:custDataLst>
              <p:tags r:id="rId9"/>
            </p:custDataLst>
          </p:nvPr>
        </p:nvSpPr>
        <p:spPr>
          <a:xfrm>
            <a:off x="0" y="4904412"/>
            <a:ext cx="2380615" cy="1953895"/>
          </a:xfrm>
          <a:custGeom>
            <a:avLst/>
            <a:gdLst>
              <a:gd name="connisteX0" fmla="*/ 0 w 33071"/>
              <a:gd name="connsiteY0" fmla="*/ 99422 h 27133"/>
              <a:gd name="connisteX1" fmla="*/ 0 w 33071"/>
              <a:gd name="connsiteY1" fmla="*/ 1953588 h 27133"/>
              <a:gd name="connisteX2" fmla="*/ 2133596 w 33071"/>
              <a:gd name="connsiteY2" fmla="*/ 1953588 h 27133"/>
              <a:gd name="connisteX3" fmla="*/ 2341001 w 33071"/>
              <a:gd name="connsiteY3" fmla="*/ 1590150 h 27133"/>
              <a:gd name="connisteX4" fmla="*/ 2228676 w 33071"/>
              <a:gd name="connsiteY4" fmla="*/ 1175113 h 27133"/>
              <a:gd name="connisteX5" fmla="*/ 231142 w 33071"/>
              <a:gd name="connsiteY5" fmla="*/ 21845 h 27133"/>
              <a:gd name="connisteX6" fmla="*/ 0 w 33071"/>
              <a:gd name="connsiteY6" fmla="*/ 99422 h 271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381125" h="1953597">
                <a:moveTo>
                  <a:pt x="0" y="99423"/>
                </a:moveTo>
                <a:lnTo>
                  <a:pt x="0" y="1953588"/>
                </a:lnTo>
                <a:lnTo>
                  <a:pt x="2133597" y="1953588"/>
                </a:lnTo>
                <a:lnTo>
                  <a:pt x="2341001" y="1590151"/>
                </a:lnTo>
                <a:cubicBezTo>
                  <a:pt x="2424138" y="1444469"/>
                  <a:pt x="2373938" y="1258982"/>
                  <a:pt x="2228676" y="1175114"/>
                </a:cubicBezTo>
                <a:lnTo>
                  <a:pt x="231142" y="21845"/>
                </a:lnTo>
                <a:cubicBezTo>
                  <a:pt x="146441" y="-27066"/>
                  <a:pt x="38048" y="9318"/>
                  <a:pt x="0" y="99423"/>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任意多边形 13"/>
          <p:cNvSpPr/>
          <p:nvPr userDrawn="1">
            <p:custDataLst>
              <p:tags r:id="rId10"/>
            </p:custDataLst>
          </p:nvPr>
        </p:nvSpPr>
        <p:spPr>
          <a:xfrm>
            <a:off x="0" y="5638803"/>
            <a:ext cx="1688465" cy="1219200"/>
          </a:xfrm>
          <a:custGeom>
            <a:avLst/>
            <a:gdLst>
              <a:gd name="connisteX0" fmla="*/ 1536932 w 23459"/>
              <a:gd name="connsiteY0" fmla="*/ 625870 h 16933"/>
              <a:gd name="connisteX1" fmla="*/ 1646706 w 23459"/>
              <a:gd name="connsiteY1" fmla="*/ 1043842 h 16933"/>
              <a:gd name="connisteX2" fmla="*/ 1542949 w 23459"/>
              <a:gd name="connsiteY2" fmla="*/ 1219196 h 16933"/>
              <a:gd name="connisteX3" fmla="*/ 0 w 23459"/>
              <a:gd name="connsiteY3" fmla="*/ 1219196 h 16933"/>
              <a:gd name="connisteX4" fmla="*/ 0 w 23459"/>
              <a:gd name="connsiteY4" fmla="*/ 326230 h 16933"/>
              <a:gd name="connisteX5" fmla="*/ 111291 w 23459"/>
              <a:gd name="connsiteY5" fmla="*/ 145023 h 16933"/>
              <a:gd name="connisteX6" fmla="*/ 522707 w 23459"/>
              <a:gd name="connsiteY6" fmla="*/ 40773 h 16933"/>
              <a:gd name="connisteX7" fmla="*/ 1536932 w 23459"/>
              <a:gd name="connsiteY7" fmla="*/ 625870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0" t="0" r="0" b="0"/>
            <a:pathLst>
              <a:path w="1689098" h="1219197">
                <a:moveTo>
                  <a:pt x="1536933" y="625870"/>
                </a:moveTo>
                <a:cubicBezTo>
                  <a:pt x="1683511" y="710425"/>
                  <a:pt x="1732843" y="898261"/>
                  <a:pt x="1646706" y="1043842"/>
                </a:cubicBezTo>
                <a:lnTo>
                  <a:pt x="1542949" y="1219197"/>
                </a:lnTo>
                <a:lnTo>
                  <a:pt x="0" y="1219197"/>
                </a:lnTo>
                <a:lnTo>
                  <a:pt x="0" y="326230"/>
                </a:lnTo>
                <a:lnTo>
                  <a:pt x="111292" y="145024"/>
                </a:lnTo>
                <a:cubicBezTo>
                  <a:pt x="197520" y="4645"/>
                  <a:pt x="379951" y="-41587"/>
                  <a:pt x="522708" y="40773"/>
                </a:cubicBezTo>
                <a:lnTo>
                  <a:pt x="1536933" y="62587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
        <p:nvSpPr>
          <p:cNvPr id="8" name="副标题 7"/>
          <p:cNvSpPr>
            <a:spLocks noGrp="1"/>
          </p:cNvSpPr>
          <p:nvPr>
            <p:ph type="subTitle" idx="13" hasCustomPrompt="1"/>
            <p:custDataLst>
              <p:tags r:id="rId12"/>
            </p:custDataLst>
          </p:nvPr>
        </p:nvSpPr>
        <p:spPr>
          <a:xfrm>
            <a:off x="6730999" y="2692396"/>
            <a:ext cx="4394204" cy="457200"/>
          </a:xfrm>
          <a:noFill/>
        </p:spPr>
        <p:txBody>
          <a:bodyPr lIns="0" tIns="0" rIns="0" bIns="0" anchor="t">
            <a:noAutofit/>
          </a:bodyPr>
          <a:lstStyle>
            <a:lvl1pPr marL="0" indent="0" algn="r">
              <a:lnSpc>
                <a:spcPct val="125000"/>
              </a:lnSpc>
              <a:buNone/>
              <a:defRPr sz="2400" b="0">
                <a:solidFill>
                  <a:schemeClr val="accent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endParaRPr lang="zh-CN" altLang="en-US"/>
          </a:p>
        </p:txBody>
      </p:sp>
      <p:sp>
        <p:nvSpPr>
          <p:cNvPr id="9" name="标题 8"/>
          <p:cNvSpPr>
            <a:spLocks noGrp="1"/>
          </p:cNvSpPr>
          <p:nvPr>
            <p:ph type="ctrTitle" idx="14" hasCustomPrompt="1"/>
            <p:custDataLst>
              <p:tags r:id="rId13"/>
            </p:custDataLst>
          </p:nvPr>
        </p:nvSpPr>
        <p:spPr>
          <a:xfrm>
            <a:off x="6603998" y="3149596"/>
            <a:ext cx="4521196" cy="1015999"/>
          </a:xfrm>
          <a:noFill/>
        </p:spPr>
        <p:txBody>
          <a:bodyPr lIns="0" tIns="0" rIns="0" bIns="0" anchor="t">
            <a:noAutofit/>
          </a:bodyPr>
          <a:lstStyle>
            <a:lvl1pPr algn="r">
              <a:lnSpc>
                <a:spcPct val="104000"/>
              </a:lnSpc>
              <a:buNone/>
              <a:defRPr sz="6400" b="1">
                <a:solidFill>
                  <a:schemeClr val="accent1"/>
                </a:solidFill>
                <a:latin typeface="Microsoft YaHei UI" panose="020B0503020204020204" charset="-122"/>
                <a:ea typeface="Microsoft YaHei UI" panose="020B0503020204020204" charset="-122"/>
              </a:defRPr>
            </a:lvl1pPr>
          </a:lstStyle>
          <a:p>
            <a:r>
              <a:rPr lang="zh-CN" altLang="en-US"/>
              <a:t>谢谢观看</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封面页-1">
    <p:bg>
      <p:bgPr>
        <a:solidFill>
          <a:schemeClr val="bg1"/>
        </a:solidFill>
        <a:effectLst/>
      </p:bgPr>
    </p:bg>
    <p:spTree>
      <p:nvGrpSpPr>
        <p:cNvPr id="1" name=""/>
        <p:cNvGrpSpPr/>
        <p:nvPr/>
      </p:nvGrpSpPr>
      <p:grpSpPr>
        <a:xfrm>
          <a:off x="0" y="0"/>
          <a:ext cx="0" cy="0"/>
          <a:chOff x="0" y="0"/>
          <a:chExt cx="0" cy="0"/>
        </a:xfrm>
      </p:grpSpPr>
      <p:pic>
        <p:nvPicPr>
          <p:cNvPr id="4" name="图片 3"/>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8" name="任意多边形 7"/>
          <p:cNvSpPr/>
          <p:nvPr userDrawn="1">
            <p:custDataLst>
              <p:tags r:id="rId7"/>
            </p:custDataLst>
          </p:nvPr>
        </p:nvSpPr>
        <p:spPr>
          <a:xfrm>
            <a:off x="8864596" y="0"/>
            <a:ext cx="3327400" cy="6858000"/>
          </a:xfrm>
          <a:custGeom>
            <a:avLst/>
            <a:gdLst>
              <a:gd name="connisteX0" fmla="*/ 1758226 w 46213"/>
              <a:gd name="connsiteY0" fmla="*/ 0 h 95250"/>
              <a:gd name="connisteX1" fmla="*/ 3327401 w 46213"/>
              <a:gd name="connsiteY1" fmla="*/ 0 h 95250"/>
              <a:gd name="connisteX2" fmla="*/ 3327401 w 46213"/>
              <a:gd name="connsiteY2" fmla="*/ 6858000 h 95250"/>
              <a:gd name="connisteX3" fmla="*/ 0 w 46213"/>
              <a:gd name="connsiteY3" fmla="*/ 6858000 h 95250"/>
              <a:gd name="connisteX4" fmla="*/ 1758226 w 46213"/>
              <a:gd name="connsiteY4" fmla="*/ 0 h 9525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3327401" h="6858000">
                <a:moveTo>
                  <a:pt x="1758227" y="0"/>
                </a:moveTo>
                <a:lnTo>
                  <a:pt x="3327401" y="0"/>
                </a:lnTo>
                <a:lnTo>
                  <a:pt x="3327401" y="6858000"/>
                </a:lnTo>
                <a:lnTo>
                  <a:pt x="0" y="6858000"/>
                </a:lnTo>
                <a:lnTo>
                  <a:pt x="1758227"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任意多边形 8"/>
          <p:cNvSpPr/>
          <p:nvPr userDrawn="1">
            <p:custDataLst>
              <p:tags r:id="rId8"/>
            </p:custDataLst>
          </p:nvPr>
        </p:nvSpPr>
        <p:spPr>
          <a:xfrm>
            <a:off x="9924203" y="4114800"/>
            <a:ext cx="2267585" cy="2742565"/>
          </a:xfrm>
          <a:custGeom>
            <a:avLst/>
            <a:gdLst>
              <a:gd name="connisteX0" fmla="*/ 2267785 w 31497"/>
              <a:gd name="connsiteY0" fmla="*/ 195937 h 38099"/>
              <a:gd name="connisteX1" fmla="*/ 2267785 w 31497"/>
              <a:gd name="connsiteY1" fmla="*/ 2743172 h 38099"/>
              <a:gd name="connisteX2" fmla="*/ 502517 w 31497"/>
              <a:gd name="connsiteY2" fmla="*/ 2743172 h 38099"/>
              <a:gd name="connisteX3" fmla="*/ 10652 w 31497"/>
              <a:gd name="connsiteY3" fmla="*/ 924888 h 38099"/>
              <a:gd name="connisteX4" fmla="*/ 225481 w 31497"/>
              <a:gd name="connsiteY4" fmla="*/ 551026 h 38099"/>
              <a:gd name="connisteX5" fmla="*/ 2267785 w 31497"/>
              <a:gd name="connsiteY5" fmla="*/ 0 h 38099"/>
              <a:gd name="connisteX6" fmla="*/ 2267785 w 31497"/>
              <a:gd name="connsiteY6" fmla="*/ 195937 h 3809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267794" h="2743173">
                <a:moveTo>
                  <a:pt x="2267785" y="195938"/>
                </a:moveTo>
                <a:lnTo>
                  <a:pt x="2267785" y="2743173"/>
                </a:lnTo>
                <a:lnTo>
                  <a:pt x="502518" y="2743173"/>
                </a:lnTo>
                <a:lnTo>
                  <a:pt x="10653" y="924888"/>
                </a:lnTo>
                <a:cubicBezTo>
                  <a:pt x="-33330" y="762317"/>
                  <a:pt x="62874" y="594899"/>
                  <a:pt x="225482" y="551027"/>
                </a:cubicBezTo>
                <a:lnTo>
                  <a:pt x="2267785" y="0"/>
                </a:lnTo>
                <a:lnTo>
                  <a:pt x="2267785" y="195938"/>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任意多边形 9"/>
          <p:cNvSpPr/>
          <p:nvPr userDrawn="1">
            <p:custDataLst>
              <p:tags r:id="rId9"/>
            </p:custDataLst>
          </p:nvPr>
        </p:nvSpPr>
        <p:spPr>
          <a:xfrm>
            <a:off x="10545958" y="4648197"/>
            <a:ext cx="1645920" cy="2210435"/>
          </a:xfrm>
          <a:custGeom>
            <a:avLst/>
            <a:gdLst>
              <a:gd name="connisteX0" fmla="*/ 401430 w 22861"/>
              <a:gd name="connsiteY0" fmla="*/ 2209803 h 30691"/>
              <a:gd name="connisteX1" fmla="*/ 1646038 w 22861"/>
              <a:gd name="connsiteY1" fmla="*/ 2209803 h 30691"/>
              <a:gd name="connisteX2" fmla="*/ 1646038 w 22861"/>
              <a:gd name="connsiteY2" fmla="*/ 1591056 h 30691"/>
              <a:gd name="connisteX3" fmla="*/ 1646038 w 22861"/>
              <a:gd name="connsiteY3" fmla="*/ 0 h 30691"/>
              <a:gd name="connisteX4" fmla="*/ 226487 w 22861"/>
              <a:gd name="connsiteY4" fmla="*/ 377766 h 30691"/>
              <a:gd name="connisteX5" fmla="*/ 10469 w 22861"/>
              <a:gd name="connsiteY5" fmla="*/ 751234 h 30691"/>
              <a:gd name="connisteX6" fmla="*/ 401430 w 22861"/>
              <a:gd name="connsiteY6" fmla="*/ 2209803 h 3069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1646039" h="2209803">
                <a:moveTo>
                  <a:pt x="401431" y="2209803"/>
                </a:moveTo>
                <a:lnTo>
                  <a:pt x="1646039" y="2209803"/>
                </a:lnTo>
                <a:lnTo>
                  <a:pt x="1646039" y="1591056"/>
                </a:lnTo>
                <a:lnTo>
                  <a:pt x="1646039" y="0"/>
                </a:lnTo>
                <a:lnTo>
                  <a:pt x="226488" y="377766"/>
                </a:lnTo>
                <a:cubicBezTo>
                  <a:pt x="63606" y="421109"/>
                  <a:pt x="-33174" y="588426"/>
                  <a:pt x="10470" y="751234"/>
                </a:cubicBezTo>
                <a:lnTo>
                  <a:pt x="401431" y="2209803"/>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任意多边形 10"/>
          <p:cNvSpPr/>
          <p:nvPr userDrawn="1">
            <p:custDataLst>
              <p:tags r:id="rId10"/>
            </p:custDataLst>
          </p:nvPr>
        </p:nvSpPr>
        <p:spPr>
          <a:xfrm>
            <a:off x="11166827" y="5168920"/>
            <a:ext cx="1024890" cy="1688465"/>
          </a:xfrm>
          <a:custGeom>
            <a:avLst/>
            <a:gdLst>
              <a:gd name="connisteX0" fmla="*/ 1025161 w 14238"/>
              <a:gd name="connsiteY0" fmla="*/ 1689070 h 23459"/>
              <a:gd name="connisteX1" fmla="*/ 301258 w 14238"/>
              <a:gd name="connsiteY1" fmla="*/ 1689070 h 23459"/>
              <a:gd name="connisteX2" fmla="*/ 10195 w 14238"/>
              <a:gd name="connsiteY2" fmla="*/ 587950 h 23459"/>
              <a:gd name="connisteX3" fmla="*/ 225463 w 14238"/>
              <a:gd name="connsiteY3" fmla="*/ 215780 h 23459"/>
              <a:gd name="connisteX4" fmla="*/ 1025161 w 14238"/>
              <a:gd name="connsiteY4" fmla="*/ 0 h 23459"/>
              <a:gd name="connisteX5" fmla="*/ 1025161 w 14238"/>
              <a:gd name="connsiteY5" fmla="*/ 1689070 h 2345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0" t="0" r="0" b="0"/>
            <a:pathLst>
              <a:path w="1025161" h="1689080">
                <a:moveTo>
                  <a:pt x="1025161" y="1689071"/>
                </a:moveTo>
                <a:lnTo>
                  <a:pt x="301258" y="1689071"/>
                </a:lnTo>
                <a:lnTo>
                  <a:pt x="10196" y="587950"/>
                </a:lnTo>
                <a:cubicBezTo>
                  <a:pt x="-32672" y="425800"/>
                  <a:pt x="63533" y="259479"/>
                  <a:pt x="225464" y="215780"/>
                </a:cubicBezTo>
                <a:lnTo>
                  <a:pt x="1025161" y="0"/>
                </a:lnTo>
                <a:lnTo>
                  <a:pt x="1025161" y="168907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userDrawn="1">
            <p:custDataLst>
              <p:tags r:id="rId11"/>
            </p:custDataLst>
          </p:nvPr>
        </p:nvSpPr>
        <p:spPr>
          <a:xfrm>
            <a:off x="0" y="6349996"/>
            <a:ext cx="508000" cy="508635"/>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任意多边形 12"/>
          <p:cNvSpPr/>
          <p:nvPr userDrawn="1">
            <p:custDataLst>
              <p:tags r:id="rId12"/>
            </p:custDataLst>
          </p:nvPr>
        </p:nvSpPr>
        <p:spPr>
          <a:xfrm>
            <a:off x="1015999" y="2425702"/>
            <a:ext cx="1574800" cy="50800"/>
          </a:xfrm>
          <a:custGeom>
            <a:avLst/>
            <a:gdLst>
              <a:gd name="connisteX0" fmla="*/ 0 w 21872"/>
              <a:gd name="connsiteY0" fmla="*/ 25402 h 705"/>
              <a:gd name="connisteX1" fmla="*/ 25402 w 21872"/>
              <a:gd name="connsiteY1" fmla="*/ 0 h 705"/>
              <a:gd name="connisteX2" fmla="*/ 1549395 w 21872"/>
              <a:gd name="connsiteY2" fmla="*/ 0 h 705"/>
              <a:gd name="connisteX3" fmla="*/ 1574797 w 21872"/>
              <a:gd name="connsiteY3" fmla="*/ 25402 h 705"/>
              <a:gd name="connisteX4" fmla="*/ 1574797 w 21872"/>
              <a:gd name="connsiteY4" fmla="*/ 25402 h 705"/>
              <a:gd name="connisteX5" fmla="*/ 1549395 w 21872"/>
              <a:gd name="connsiteY5" fmla="*/ 50804 h 705"/>
              <a:gd name="connisteX6" fmla="*/ 25402 w 21872"/>
              <a:gd name="connsiteY6" fmla="*/ 50804 h 705"/>
              <a:gd name="connisteX7" fmla="*/ 0 w 21872"/>
              <a:gd name="connsiteY7" fmla="*/ 25402 h 705"/>
              <a:gd name="connisteX8" fmla="*/ 0 w 21872"/>
              <a:gd name="connsiteY8" fmla="*/ 25402 h 7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74798" h="50804">
                <a:moveTo>
                  <a:pt x="0" y="25402"/>
                </a:moveTo>
                <a:cubicBezTo>
                  <a:pt x="0" y="11375"/>
                  <a:pt x="11375" y="0"/>
                  <a:pt x="25402" y="0"/>
                </a:cubicBezTo>
                <a:lnTo>
                  <a:pt x="1549396" y="0"/>
                </a:lnTo>
                <a:cubicBezTo>
                  <a:pt x="1563432" y="0"/>
                  <a:pt x="1574798" y="11375"/>
                  <a:pt x="1574798" y="25402"/>
                </a:cubicBezTo>
                <a:lnTo>
                  <a:pt x="1574798" y="25402"/>
                </a:lnTo>
                <a:cubicBezTo>
                  <a:pt x="1574798" y="39429"/>
                  <a:pt x="1563432" y="50804"/>
                  <a:pt x="1549396" y="50804"/>
                </a:cubicBezTo>
                <a:lnTo>
                  <a:pt x="25402" y="50804"/>
                </a:lnTo>
                <a:cubicBezTo>
                  <a:pt x="11375" y="50804"/>
                  <a:pt x="0" y="39429"/>
                  <a:pt x="0" y="25402"/>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占位符 4"/>
          <p:cNvSpPr>
            <a:spLocks noGrp="1"/>
          </p:cNvSpPr>
          <p:nvPr>
            <p:ph type="body" idx="13" hasCustomPrompt="1"/>
            <p:custDataLst>
              <p:tags r:id="rId13"/>
            </p:custDataLst>
          </p:nvPr>
        </p:nvSpPr>
        <p:spPr>
          <a:xfrm>
            <a:off x="1015999" y="1892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20XX YEAR </a:t>
            </a:r>
            <a:endParaRPr lang="zh-CN" altLang="en-US"/>
          </a:p>
        </p:txBody>
      </p:sp>
      <p:sp>
        <p:nvSpPr>
          <p:cNvPr id="6" name="标题 5"/>
          <p:cNvSpPr>
            <a:spLocks noGrp="1"/>
          </p:cNvSpPr>
          <p:nvPr>
            <p:ph type="ctrTitle" idx="14" hasCustomPrompt="1"/>
            <p:custDataLst>
              <p:tags r:id="rId14"/>
            </p:custDataLst>
          </p:nvPr>
        </p:nvSpPr>
        <p:spPr>
          <a:xfrm>
            <a:off x="1015999" y="2794004"/>
            <a:ext cx="8572500" cy="2095503"/>
          </a:xfrm>
          <a:noFill/>
        </p:spPr>
        <p:txBody>
          <a:bodyPr lIns="0" tIns="0" rIns="0" bIns="0" anchor="t">
            <a:noAutofit/>
          </a:bodyPr>
          <a:lstStyle>
            <a:lvl1pPr algn="l">
              <a:lnSpc>
                <a:spcPct val="111000"/>
              </a:lnSpc>
              <a:buNone/>
              <a:defRPr sz="6000" b="1">
                <a:solidFill>
                  <a:schemeClr val="accent1"/>
                </a:solidFill>
                <a:latin typeface="微软雅黑" panose="020B0503020204020204" charset="-122"/>
                <a:ea typeface="微软雅黑" panose="020B0503020204020204" charset="-122"/>
                <a:cs typeface="微软雅黑" panose="020B0503020204020204" charset="-122"/>
              </a:defRPr>
            </a:lvl1pPr>
          </a:lstStyle>
          <a:p>
            <a:r>
              <a:rPr lang="zh-CN" altLang="en-US"/>
              <a:t>高校毕业论文答辩
通用模板</a:t>
            </a:r>
            <a:endParaRPr lang="zh-CN" altLang="en-US"/>
          </a:p>
        </p:txBody>
      </p:sp>
      <p:sp>
        <p:nvSpPr>
          <p:cNvPr id="7" name="文本占位符 6"/>
          <p:cNvSpPr>
            <a:spLocks noGrp="1"/>
          </p:cNvSpPr>
          <p:nvPr>
            <p:ph type="body" idx="15" hasCustomPrompt="1"/>
            <p:custDataLst>
              <p:tags r:id="rId15"/>
            </p:custDataLst>
          </p:nvPr>
        </p:nvSpPr>
        <p:spPr>
          <a:xfrm>
            <a:off x="1015999" y="5321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BY WPS</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目录页-1">
    <p:bg>
      <p:bgPr>
        <a:solidFill>
          <a:schemeClr val="bg1"/>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8" name="任意多边形 7"/>
          <p:cNvSpPr/>
          <p:nvPr userDrawn="1">
            <p:custDataLst>
              <p:tags r:id="rId4"/>
            </p:custDataLst>
          </p:nvPr>
        </p:nvSpPr>
        <p:spPr>
          <a:xfrm>
            <a:off x="3556001" y="1524003"/>
            <a:ext cx="8635365" cy="4520565"/>
          </a:xfrm>
          <a:custGeom>
            <a:avLst/>
            <a:gdLst>
              <a:gd name="connisteX0" fmla="*/ 0 w 119944"/>
              <a:gd name="connsiteY0" fmla="*/ 203197 h 62794"/>
              <a:gd name="connisteX1" fmla="*/ 203197 w 119944"/>
              <a:gd name="connsiteY1" fmla="*/ 0 h 62794"/>
              <a:gd name="connisteX2" fmla="*/ 8635995 w 119944"/>
              <a:gd name="connsiteY2" fmla="*/ 0 h 62794"/>
              <a:gd name="connisteX3" fmla="*/ 8635995 w 119944"/>
              <a:gd name="connsiteY3" fmla="*/ 4521195 h 62794"/>
              <a:gd name="connisteX4" fmla="*/ 203197 w 119944"/>
              <a:gd name="connsiteY4" fmla="*/ 4521195 h 62794"/>
              <a:gd name="connisteX5" fmla="*/ 0 w 119944"/>
              <a:gd name="connsiteY5" fmla="*/ 4317997 h 62794"/>
              <a:gd name="connisteX6" fmla="*/ 0 w 119944"/>
              <a:gd name="connsiteY6" fmla="*/ 203197 h 6279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8635996" h="4521196">
                <a:moveTo>
                  <a:pt x="0" y="203198"/>
                </a:moveTo>
                <a:cubicBezTo>
                  <a:pt x="0" y="90974"/>
                  <a:pt x="90974" y="0"/>
                  <a:pt x="203198" y="0"/>
                </a:cubicBezTo>
                <a:lnTo>
                  <a:pt x="8635996" y="0"/>
                </a:lnTo>
                <a:lnTo>
                  <a:pt x="8635996" y="4521196"/>
                </a:lnTo>
                <a:lnTo>
                  <a:pt x="203198" y="4521196"/>
                </a:lnTo>
                <a:cubicBezTo>
                  <a:pt x="90974" y="4521196"/>
                  <a:pt x="0" y="4430231"/>
                  <a:pt x="0" y="4317998"/>
                </a:cubicBezTo>
                <a:lnTo>
                  <a:pt x="0" y="203198"/>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ctrTitle" idx="13" hasCustomPrompt="1"/>
            <p:custDataLst>
              <p:tags r:id="rId5"/>
            </p:custDataLst>
          </p:nvPr>
        </p:nvSpPr>
        <p:spPr>
          <a:xfrm>
            <a:off x="825502" y="2019297"/>
            <a:ext cx="2260598" cy="761997"/>
          </a:xfrm>
          <a:noFill/>
        </p:spPr>
        <p:txBody>
          <a:bodyPr lIns="0" tIns="0" rIns="0" bIns="0" anchor="t">
            <a:noAutofit/>
          </a:bodyPr>
          <a:lstStyle>
            <a:lvl1pPr algn="l">
              <a:lnSpc>
                <a:spcPct val="114000"/>
              </a:lnSpc>
              <a:buNone/>
              <a:defRPr sz="4400" b="1">
                <a:solidFill>
                  <a:schemeClr val="bg1"/>
                </a:solidFill>
                <a:latin typeface="Microsoft YaHei UI" panose="020B0503020204020204" charset="-122"/>
                <a:ea typeface="Microsoft YaHei UI" panose="020B0503020204020204" charset="-122"/>
              </a:defRPr>
            </a:lvl1pPr>
          </a:lstStyle>
          <a:p>
            <a:r>
              <a:rPr lang="zh-CN" altLang="en-US"/>
              <a:t>目录</a:t>
            </a:r>
            <a:endParaRPr lang="zh-CN" altLang="en-US"/>
          </a:p>
        </p:txBody>
      </p:sp>
      <p:sp>
        <p:nvSpPr>
          <p:cNvPr id="7" name="副标题 6"/>
          <p:cNvSpPr>
            <a:spLocks noGrp="1"/>
          </p:cNvSpPr>
          <p:nvPr>
            <p:ph type="subTitle" idx="14" hasCustomPrompt="1"/>
            <p:custDataLst>
              <p:tags r:id="rId6"/>
            </p:custDataLst>
          </p:nvPr>
        </p:nvSpPr>
        <p:spPr>
          <a:xfrm>
            <a:off x="825502" y="1549396"/>
            <a:ext cx="2197102" cy="457200"/>
          </a:xfrm>
          <a:noFill/>
        </p:spPr>
        <p:txBody>
          <a:bodyPr lIns="0" tIns="0" rIns="0" bIns="0" anchor="t">
            <a:noAutofit/>
          </a:bodyPr>
          <a:lstStyle>
            <a:lvl1pPr marL="0" indent="0" algn="l">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章节页-1">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flipV="1">
            <a:off x="0" y="0"/>
            <a:ext cx="12191365" cy="3937000"/>
          </a:xfrm>
          <a:custGeom>
            <a:avLst/>
            <a:gdLst>
              <a:gd name="connisteX0" fmla="*/ 0 w 169333"/>
              <a:gd name="connsiteY0" fmla="*/ 0 h 54680"/>
              <a:gd name="connisteX1" fmla="*/ 12191996 w 169333"/>
              <a:gd name="connsiteY1" fmla="*/ 1252682 h 54680"/>
              <a:gd name="connisteX2" fmla="*/ 12191996 w 169333"/>
              <a:gd name="connsiteY2" fmla="*/ 3937004 h 54680"/>
              <a:gd name="connisteX3" fmla="*/ 0 w 169333"/>
              <a:gd name="connsiteY3" fmla="*/ 3937004 h 54680"/>
              <a:gd name="connisteX4" fmla="*/ 0 w 169333"/>
              <a:gd name="connsiteY4" fmla="*/ 0 h 5468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12191997" h="3937004">
                <a:moveTo>
                  <a:pt x="0" y="0"/>
                </a:moveTo>
                <a:lnTo>
                  <a:pt x="12191997" y="1252682"/>
                </a:lnTo>
                <a:lnTo>
                  <a:pt x="12191997" y="3937004"/>
                </a:lnTo>
                <a:lnTo>
                  <a:pt x="0" y="3937004"/>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userDrawn="1">
            <p:custDataLst>
              <p:tags r:id="rId3"/>
            </p:custDataLst>
          </p:nvPr>
        </p:nvSpPr>
        <p:spPr>
          <a:xfrm>
            <a:off x="7313015" y="27"/>
            <a:ext cx="4612640" cy="2362200"/>
          </a:xfrm>
          <a:custGeom>
            <a:avLst/>
            <a:gdLst>
              <a:gd name="connisteX0" fmla="*/ 4612325 w 64059"/>
              <a:gd name="connsiteY0" fmla="*/ 0 h 32810"/>
              <a:gd name="connisteX1" fmla="*/ 3339745 w 64059"/>
              <a:gd name="connsiteY1" fmla="*/ 2209647 h 32810"/>
              <a:gd name="connisteX2" fmla="*/ 2923208 w 64059"/>
              <a:gd name="connsiteY2" fmla="*/ 2321497 h 32810"/>
              <a:gd name="connisteX3" fmla="*/ 152448 w 64059"/>
              <a:gd name="connsiteY3" fmla="*/ 721790 h 32810"/>
              <a:gd name="connisteX4" fmla="*/ 41221 w 64059"/>
              <a:gd name="connsiteY4" fmla="*/ 304842 h 32810"/>
              <a:gd name="connisteX5" fmla="*/ 218120 w 64059"/>
              <a:gd name="connsiteY5" fmla="*/ 0 h 32810"/>
              <a:gd name="connisteX6" fmla="*/ 4612325 w 64059"/>
              <a:gd name="connsiteY6" fmla="*/ 0 h 3281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612316" h="2362380">
                <a:moveTo>
                  <a:pt x="4612325" y="0"/>
                </a:moveTo>
                <a:lnTo>
                  <a:pt x="3339745" y="2209648"/>
                </a:lnTo>
                <a:cubicBezTo>
                  <a:pt x="3255666" y="2355632"/>
                  <a:pt x="3069110" y="2405722"/>
                  <a:pt x="2923209" y="2321497"/>
                </a:cubicBezTo>
                <a:lnTo>
                  <a:pt x="152449" y="721791"/>
                </a:lnTo>
                <a:cubicBezTo>
                  <a:pt x="6437" y="637492"/>
                  <a:pt x="-43397" y="450671"/>
                  <a:pt x="41221" y="304843"/>
                </a:cubicBezTo>
                <a:lnTo>
                  <a:pt x="218121" y="0"/>
                </a:lnTo>
                <a:lnTo>
                  <a:pt x="4612325"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任意多边形 8"/>
          <p:cNvSpPr/>
          <p:nvPr userDrawn="1">
            <p:custDataLst>
              <p:tags r:id="rId4"/>
            </p:custDataLst>
          </p:nvPr>
        </p:nvSpPr>
        <p:spPr>
          <a:xfrm>
            <a:off x="8006011" y="27"/>
            <a:ext cx="3335655" cy="1668145"/>
          </a:xfrm>
          <a:custGeom>
            <a:avLst/>
            <a:gdLst>
              <a:gd name="connisteX0" fmla="*/ 3335118 w 46321"/>
              <a:gd name="connsiteY0" fmla="*/ 0 h 23173"/>
              <a:gd name="connisteX1" fmla="*/ 2460879 w 46321"/>
              <a:gd name="connsiteY1" fmla="*/ 1515947 h 23173"/>
              <a:gd name="connisteX2" fmla="*/ 2044442 w 46321"/>
              <a:gd name="connsiteY2" fmla="*/ 1627632 h 23173"/>
              <a:gd name="connisteX3" fmla="*/ 152448 w 46321"/>
              <a:gd name="connsiteY3" fmla="*/ 535298 h 23173"/>
              <a:gd name="connisteX4" fmla="*/ 40672 w 46321"/>
              <a:gd name="connsiteY4" fmla="*/ 119301 h 23173"/>
              <a:gd name="connisteX5" fmla="*/ 109325 w 46321"/>
              <a:gd name="connsiteY5" fmla="*/ 0 h 23173"/>
              <a:gd name="connisteX6" fmla="*/ 3335118 w 46321"/>
              <a:gd name="connsiteY6" fmla="*/ 0 h 2317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335128" h="1668524">
                <a:moveTo>
                  <a:pt x="3335119" y="0"/>
                </a:moveTo>
                <a:lnTo>
                  <a:pt x="2460879" y="1515947"/>
                </a:lnTo>
                <a:cubicBezTo>
                  <a:pt x="2376754" y="1661821"/>
                  <a:pt x="2190281" y="1711830"/>
                  <a:pt x="2044443" y="1627632"/>
                </a:cubicBezTo>
                <a:lnTo>
                  <a:pt x="152449" y="535299"/>
                </a:lnTo>
                <a:cubicBezTo>
                  <a:pt x="6812" y="451211"/>
                  <a:pt x="-43205" y="265057"/>
                  <a:pt x="40673" y="119302"/>
                </a:cubicBezTo>
                <a:lnTo>
                  <a:pt x="109326" y="0"/>
                </a:lnTo>
                <a:lnTo>
                  <a:pt x="3335119"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任意多边形 9"/>
          <p:cNvSpPr/>
          <p:nvPr userDrawn="1">
            <p:custDataLst>
              <p:tags r:id="rId5"/>
            </p:custDataLst>
          </p:nvPr>
        </p:nvSpPr>
        <p:spPr>
          <a:xfrm>
            <a:off x="8677967" y="0"/>
            <a:ext cx="2078355" cy="974725"/>
          </a:xfrm>
          <a:custGeom>
            <a:avLst/>
            <a:gdLst>
              <a:gd name="connisteX0" fmla="*/ 1603107 w 28873"/>
              <a:gd name="connsiteY0" fmla="*/ 822566 h 13538"/>
              <a:gd name="connisteX1" fmla="*/ 2078924 w 28873"/>
              <a:gd name="connsiteY1" fmla="*/ 0 h 13538"/>
              <a:gd name="connisteX2" fmla="*/ 1025024 w 28873"/>
              <a:gd name="connsiteY2" fmla="*/ 0 h 13538"/>
              <a:gd name="connisteX3" fmla="*/ 34235 w 28873"/>
              <a:gd name="connsiteY3" fmla="*/ 27 h 13538"/>
              <a:gd name="connisteX4" fmla="*/ 112260 w 28873"/>
              <a:gd name="connsiteY4" fmla="*/ 313492 h 13538"/>
              <a:gd name="connisteX5" fmla="*/ 1186863 w 28873"/>
              <a:gd name="connsiteY5" fmla="*/ 933913 h 13538"/>
              <a:gd name="connisteX6" fmla="*/ 1603107 w 28873"/>
              <a:gd name="connsiteY6" fmla="*/ 822566 h 1353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078925" h="974805">
                <a:moveTo>
                  <a:pt x="1603108" y="822567"/>
                </a:moveTo>
                <a:lnTo>
                  <a:pt x="2078925" y="0"/>
                </a:lnTo>
                <a:lnTo>
                  <a:pt x="1025024" y="0"/>
                </a:lnTo>
                <a:lnTo>
                  <a:pt x="34235" y="27"/>
                </a:lnTo>
                <a:cubicBezTo>
                  <a:pt x="-33202" y="107753"/>
                  <a:pt x="2185" y="249942"/>
                  <a:pt x="112261" y="313493"/>
                </a:cubicBezTo>
                <a:lnTo>
                  <a:pt x="1186864" y="933913"/>
                </a:lnTo>
                <a:cubicBezTo>
                  <a:pt x="1332564" y="1018029"/>
                  <a:pt x="1518855" y="968194"/>
                  <a:pt x="1603108" y="822567"/>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p:cNvPicPr/>
          <p:nvPr userDrawn="1">
            <p:custDataLst>
              <p:tags r:id="rId6"/>
            </p:custDataLst>
          </p:nvPr>
        </p:nvPicPr>
        <p:blipFill>
          <a:blip r:embed="rId7"/>
          <a:stretch>
            <a:fillRect/>
          </a:stretch>
        </p:blipFill>
        <p:spPr>
          <a:xfrm>
            <a:off x="609600" y="1218565"/>
            <a:ext cx="3377565" cy="50292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12" name="任意多边形 11"/>
          <p:cNvSpPr/>
          <p:nvPr userDrawn="1">
            <p:custDataLst>
              <p:tags r:id="rId8"/>
            </p:custDataLst>
          </p:nvPr>
        </p:nvSpPr>
        <p:spPr>
          <a:xfrm>
            <a:off x="3987799" y="1219197"/>
            <a:ext cx="7595235" cy="5029200"/>
          </a:xfrm>
          <a:custGeom>
            <a:avLst/>
            <a:gdLst>
              <a:gd name="connisteX0" fmla="*/ 0 w 105480"/>
              <a:gd name="connsiteY0" fmla="*/ 0 h 69850"/>
              <a:gd name="connisteX1" fmla="*/ 7391396 w 105480"/>
              <a:gd name="connsiteY1" fmla="*/ 0 h 69850"/>
              <a:gd name="connisteX2" fmla="*/ 7594604 w 105480"/>
              <a:gd name="connsiteY2" fmla="*/ 203197 h 69850"/>
              <a:gd name="connisteX3" fmla="*/ 7594604 w 105480"/>
              <a:gd name="connsiteY3" fmla="*/ 4826002 h 69850"/>
              <a:gd name="connisteX4" fmla="*/ 7391396 w 105480"/>
              <a:gd name="connsiteY4" fmla="*/ 5029200 h 69850"/>
              <a:gd name="connisteX5" fmla="*/ 0 w 105480"/>
              <a:gd name="connsiteY5" fmla="*/ 5029200 h 69850"/>
              <a:gd name="connisteX6" fmla="*/ 0 w 105480"/>
              <a:gd name="connsiteY6" fmla="*/ 0 h 698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594604" h="5029200">
                <a:moveTo>
                  <a:pt x="0" y="0"/>
                </a:moveTo>
                <a:lnTo>
                  <a:pt x="7391397" y="0"/>
                </a:lnTo>
                <a:cubicBezTo>
                  <a:pt x="7503630" y="0"/>
                  <a:pt x="7594604" y="90974"/>
                  <a:pt x="7594604" y="203198"/>
                </a:cubicBezTo>
                <a:lnTo>
                  <a:pt x="7594604" y="4826002"/>
                </a:lnTo>
                <a:cubicBezTo>
                  <a:pt x="7594604" y="4938226"/>
                  <a:pt x="7503630" y="5029200"/>
                  <a:pt x="7391397" y="5029200"/>
                </a:cubicBezTo>
                <a:lnTo>
                  <a:pt x="0" y="5029200"/>
                </a:lnTo>
                <a:lnTo>
                  <a:pt x="0" y="0"/>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2"/>
          <p:cNvSpPr/>
          <p:nvPr userDrawn="1">
            <p:custDataLst>
              <p:tags r:id="rId9"/>
            </p:custDataLst>
          </p:nvPr>
        </p:nvSpPr>
        <p:spPr>
          <a:xfrm>
            <a:off x="2997202" y="2743200"/>
            <a:ext cx="1866900" cy="1866900"/>
          </a:xfrm>
          <a:prstGeom prst="ellipse">
            <a:avLst/>
          </a:prstGeom>
          <a:solidFill>
            <a:schemeClr val="accent1"/>
          </a:solidFill>
          <a:ln w="47625">
            <a:solidFill>
              <a:schemeClr val="bg1"/>
            </a:solidFill>
            <a:prstDash val="solid"/>
            <a:headEnd type="none"/>
            <a:tailEnd type="none"/>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
        <p:nvSpPr>
          <p:cNvPr id="14" name="文本占位符 13"/>
          <p:cNvSpPr>
            <a:spLocks noGrp="1"/>
          </p:cNvSpPr>
          <p:nvPr>
            <p:ph type="body" idx="13" hasCustomPrompt="1"/>
            <p:custDataLst>
              <p:tags r:id="rId13"/>
            </p:custDataLst>
          </p:nvPr>
        </p:nvSpPr>
        <p:spPr>
          <a:xfrm>
            <a:off x="3397252" y="3014420"/>
            <a:ext cx="1206496" cy="1350688"/>
          </a:xfrm>
          <a:noFill/>
        </p:spPr>
        <p:txBody>
          <a:bodyPr lIns="0" tIns="0" rIns="0" bIns="0" anchor="ctr">
            <a:noAutofit/>
          </a:bodyPr>
          <a:lstStyle>
            <a:lvl1pPr algn="ctr">
              <a:lnSpc>
                <a:spcPct val="109000"/>
              </a:lnSpc>
              <a:buNone/>
              <a:defRPr sz="6400" b="1">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01</a:t>
            </a:r>
            <a:endParaRPr lang="zh-CN" altLang="en-US"/>
          </a:p>
        </p:txBody>
      </p:sp>
      <p:sp>
        <p:nvSpPr>
          <p:cNvPr id="15" name="标题 14"/>
          <p:cNvSpPr>
            <a:spLocks noGrp="1"/>
          </p:cNvSpPr>
          <p:nvPr>
            <p:ph type="ctrTitle" idx="14" hasCustomPrompt="1"/>
            <p:custDataLst>
              <p:tags r:id="rId14"/>
            </p:custDataLst>
          </p:nvPr>
        </p:nvSpPr>
        <p:spPr>
          <a:xfrm>
            <a:off x="5537204" y="3124203"/>
            <a:ext cx="4851404" cy="1219197"/>
          </a:xfrm>
          <a:noFill/>
        </p:spPr>
        <p:txBody>
          <a:bodyPr lIns="0" tIns="0" rIns="0" bIns="0" anchor="ctr">
            <a:noAutofit/>
          </a:bodyPr>
          <a:lstStyle>
            <a:lvl1pPr algn="l">
              <a:lnSpc>
                <a:spcPct val="104000"/>
              </a:lnSpc>
              <a:buNone/>
              <a:defRPr sz="4800" b="0">
                <a:solidFill>
                  <a:schemeClr val="tx1"/>
                </a:solidFill>
                <a:latin typeface="Microsoft YaHei UI" panose="020B0503020204020204" charset="-122"/>
                <a:ea typeface="Microsoft YaHei UI" panose="020B0503020204020204" charset="-122"/>
              </a:defRPr>
            </a:lvl1pPr>
          </a:lstStyle>
          <a:p>
            <a:r>
              <a:rPr lang="zh-CN" altLang="en-US"/>
              <a:t>章节页的标题</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结束页-1">
    <p:bg>
      <p:bgPr>
        <a:solidFill>
          <a:schemeClr val="bg1"/>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a:stretch>
            <a:fillRect/>
          </a:stretch>
        </p:blipFill>
        <p:spPr>
          <a:xfrm>
            <a:off x="0" y="0"/>
            <a:ext cx="12191365"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10" name="矩形 9"/>
          <p:cNvSpPr/>
          <p:nvPr userDrawn="1">
            <p:custDataLst>
              <p:tags r:id="rId6"/>
            </p:custDataLst>
          </p:nvPr>
        </p:nvSpPr>
        <p:spPr>
          <a:xfrm>
            <a:off x="11684002" y="0"/>
            <a:ext cx="508000" cy="5080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任意多边形 10"/>
          <p:cNvSpPr/>
          <p:nvPr userDrawn="1">
            <p:custDataLst>
              <p:tags r:id="rId7"/>
            </p:custDataLst>
          </p:nvPr>
        </p:nvSpPr>
        <p:spPr>
          <a:xfrm>
            <a:off x="0" y="0"/>
            <a:ext cx="6096000" cy="6858000"/>
          </a:xfrm>
          <a:custGeom>
            <a:avLst/>
            <a:gdLst>
              <a:gd name="connisteX0" fmla="*/ 0 w 84666"/>
              <a:gd name="connsiteY0" fmla="*/ 0 h 95250"/>
              <a:gd name="connisteX1" fmla="*/ 6096003 w 84666"/>
              <a:gd name="connsiteY1" fmla="*/ 0 h 95250"/>
              <a:gd name="connisteX2" fmla="*/ 4310060 w 84666"/>
              <a:gd name="connsiteY2" fmla="*/ 6858000 h 95250"/>
              <a:gd name="connisteX3" fmla="*/ 0 w 84666"/>
              <a:gd name="connsiteY3" fmla="*/ 6858000 h 95250"/>
              <a:gd name="connisteX4" fmla="*/ 0 w 84666"/>
              <a:gd name="connsiteY4" fmla="*/ 0 h 9525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6096003" h="6858000">
                <a:moveTo>
                  <a:pt x="0" y="0"/>
                </a:moveTo>
                <a:lnTo>
                  <a:pt x="6096003" y="0"/>
                </a:lnTo>
                <a:lnTo>
                  <a:pt x="4310061" y="6858000"/>
                </a:lnTo>
                <a:lnTo>
                  <a:pt x="0" y="6858000"/>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任意多边形 11"/>
          <p:cNvSpPr/>
          <p:nvPr userDrawn="1">
            <p:custDataLst>
              <p:tags r:id="rId8"/>
            </p:custDataLst>
          </p:nvPr>
        </p:nvSpPr>
        <p:spPr>
          <a:xfrm>
            <a:off x="0" y="4114772"/>
            <a:ext cx="3077210" cy="2743200"/>
          </a:xfrm>
          <a:custGeom>
            <a:avLst/>
            <a:gdLst>
              <a:gd name="connisteX0" fmla="*/ 2930487 w 42741"/>
              <a:gd name="connsiteY0" fmla="*/ 1776020 h 38100"/>
              <a:gd name="connisteX1" fmla="*/ 3036722 w 42741"/>
              <a:gd name="connsiteY1" fmla="*/ 2188652 h 38100"/>
              <a:gd name="connisteX2" fmla="*/ 2717770 w 42741"/>
              <a:gd name="connsiteY2" fmla="*/ 2743209 h 38100"/>
              <a:gd name="connisteX3" fmla="*/ 0 w 42741"/>
              <a:gd name="connsiteY3" fmla="*/ 2743209 h 38100"/>
              <a:gd name="connisteX4" fmla="*/ 0 w 42741"/>
              <a:gd name="connsiteY4" fmla="*/ 0 h 38100"/>
              <a:gd name="connisteX5" fmla="*/ 2930487 w 42741"/>
              <a:gd name="connsiteY5" fmla="*/ 1776020 h 381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0" t="0" r="0" b="0"/>
            <a:pathLst>
              <a:path w="3077358" h="2743209">
                <a:moveTo>
                  <a:pt x="2930487" y="1776021"/>
                </a:moveTo>
                <a:cubicBezTo>
                  <a:pt x="3072119" y="1861856"/>
                  <a:pt x="3119302" y="2045092"/>
                  <a:pt x="3036722" y="2188653"/>
                </a:cubicBezTo>
                <a:lnTo>
                  <a:pt x="2717771" y="2743209"/>
                </a:lnTo>
                <a:lnTo>
                  <a:pt x="0" y="2743209"/>
                </a:lnTo>
                <a:lnTo>
                  <a:pt x="0" y="0"/>
                </a:lnTo>
                <a:lnTo>
                  <a:pt x="2930487" y="177602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任意多边形 12"/>
          <p:cNvSpPr/>
          <p:nvPr userDrawn="1">
            <p:custDataLst>
              <p:tags r:id="rId9"/>
            </p:custDataLst>
          </p:nvPr>
        </p:nvSpPr>
        <p:spPr>
          <a:xfrm>
            <a:off x="0" y="4904412"/>
            <a:ext cx="2380615" cy="1953895"/>
          </a:xfrm>
          <a:custGeom>
            <a:avLst/>
            <a:gdLst>
              <a:gd name="connisteX0" fmla="*/ 0 w 33071"/>
              <a:gd name="connsiteY0" fmla="*/ 99422 h 27133"/>
              <a:gd name="connisteX1" fmla="*/ 0 w 33071"/>
              <a:gd name="connsiteY1" fmla="*/ 1953588 h 27133"/>
              <a:gd name="connisteX2" fmla="*/ 2133596 w 33071"/>
              <a:gd name="connsiteY2" fmla="*/ 1953588 h 27133"/>
              <a:gd name="connisteX3" fmla="*/ 2341001 w 33071"/>
              <a:gd name="connsiteY3" fmla="*/ 1590150 h 27133"/>
              <a:gd name="connisteX4" fmla="*/ 2228676 w 33071"/>
              <a:gd name="connsiteY4" fmla="*/ 1175113 h 27133"/>
              <a:gd name="connisteX5" fmla="*/ 231142 w 33071"/>
              <a:gd name="connsiteY5" fmla="*/ 21845 h 27133"/>
              <a:gd name="connisteX6" fmla="*/ 0 w 33071"/>
              <a:gd name="connsiteY6" fmla="*/ 99422 h 271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381125" h="1953597">
                <a:moveTo>
                  <a:pt x="0" y="99423"/>
                </a:moveTo>
                <a:lnTo>
                  <a:pt x="0" y="1953588"/>
                </a:lnTo>
                <a:lnTo>
                  <a:pt x="2133597" y="1953588"/>
                </a:lnTo>
                <a:lnTo>
                  <a:pt x="2341001" y="1590151"/>
                </a:lnTo>
                <a:cubicBezTo>
                  <a:pt x="2424138" y="1444469"/>
                  <a:pt x="2373938" y="1258982"/>
                  <a:pt x="2228676" y="1175114"/>
                </a:cubicBezTo>
                <a:lnTo>
                  <a:pt x="231142" y="21845"/>
                </a:lnTo>
                <a:cubicBezTo>
                  <a:pt x="146441" y="-27066"/>
                  <a:pt x="38048" y="9318"/>
                  <a:pt x="0" y="99423"/>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任意多边形 13"/>
          <p:cNvSpPr/>
          <p:nvPr userDrawn="1">
            <p:custDataLst>
              <p:tags r:id="rId10"/>
            </p:custDataLst>
          </p:nvPr>
        </p:nvSpPr>
        <p:spPr>
          <a:xfrm>
            <a:off x="0" y="5638803"/>
            <a:ext cx="1688465" cy="1219200"/>
          </a:xfrm>
          <a:custGeom>
            <a:avLst/>
            <a:gdLst>
              <a:gd name="connisteX0" fmla="*/ 1536932 w 23459"/>
              <a:gd name="connsiteY0" fmla="*/ 625870 h 16933"/>
              <a:gd name="connisteX1" fmla="*/ 1646706 w 23459"/>
              <a:gd name="connsiteY1" fmla="*/ 1043842 h 16933"/>
              <a:gd name="connisteX2" fmla="*/ 1542949 w 23459"/>
              <a:gd name="connsiteY2" fmla="*/ 1219196 h 16933"/>
              <a:gd name="connisteX3" fmla="*/ 0 w 23459"/>
              <a:gd name="connsiteY3" fmla="*/ 1219196 h 16933"/>
              <a:gd name="connisteX4" fmla="*/ 0 w 23459"/>
              <a:gd name="connsiteY4" fmla="*/ 326230 h 16933"/>
              <a:gd name="connisteX5" fmla="*/ 111291 w 23459"/>
              <a:gd name="connsiteY5" fmla="*/ 145023 h 16933"/>
              <a:gd name="connisteX6" fmla="*/ 522707 w 23459"/>
              <a:gd name="connsiteY6" fmla="*/ 40773 h 16933"/>
              <a:gd name="connisteX7" fmla="*/ 1536932 w 23459"/>
              <a:gd name="connsiteY7" fmla="*/ 625870 h 169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0" t="0" r="0" b="0"/>
            <a:pathLst>
              <a:path w="1689098" h="1219197">
                <a:moveTo>
                  <a:pt x="1536933" y="625870"/>
                </a:moveTo>
                <a:cubicBezTo>
                  <a:pt x="1683511" y="710425"/>
                  <a:pt x="1732843" y="898261"/>
                  <a:pt x="1646706" y="1043842"/>
                </a:cubicBezTo>
                <a:lnTo>
                  <a:pt x="1542949" y="1219197"/>
                </a:lnTo>
                <a:lnTo>
                  <a:pt x="0" y="1219197"/>
                </a:lnTo>
                <a:lnTo>
                  <a:pt x="0" y="326230"/>
                </a:lnTo>
                <a:lnTo>
                  <a:pt x="111292" y="145024"/>
                </a:lnTo>
                <a:cubicBezTo>
                  <a:pt x="197520" y="4645"/>
                  <a:pt x="379951" y="-41587"/>
                  <a:pt x="522708" y="40773"/>
                </a:cubicBezTo>
                <a:lnTo>
                  <a:pt x="1536933" y="62587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
        <p:nvSpPr>
          <p:cNvPr id="8" name="副标题 7"/>
          <p:cNvSpPr>
            <a:spLocks noGrp="1"/>
          </p:cNvSpPr>
          <p:nvPr>
            <p:ph type="subTitle" idx="13" hasCustomPrompt="1"/>
            <p:custDataLst>
              <p:tags r:id="rId12"/>
            </p:custDataLst>
          </p:nvPr>
        </p:nvSpPr>
        <p:spPr>
          <a:xfrm>
            <a:off x="6730999" y="2692396"/>
            <a:ext cx="4394204" cy="457200"/>
          </a:xfrm>
          <a:noFill/>
        </p:spPr>
        <p:txBody>
          <a:bodyPr lIns="0" tIns="0" rIns="0" bIns="0" anchor="t">
            <a:noAutofit/>
          </a:bodyPr>
          <a:lstStyle>
            <a:lvl1pPr marL="0" indent="0" algn="r">
              <a:lnSpc>
                <a:spcPct val="125000"/>
              </a:lnSpc>
              <a:buNone/>
              <a:defRPr sz="2400" b="0">
                <a:solidFill>
                  <a:schemeClr val="accent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endParaRPr lang="zh-CN" altLang="en-US"/>
          </a:p>
        </p:txBody>
      </p:sp>
      <p:sp>
        <p:nvSpPr>
          <p:cNvPr id="9" name="标题 8"/>
          <p:cNvSpPr>
            <a:spLocks noGrp="1"/>
          </p:cNvSpPr>
          <p:nvPr>
            <p:ph type="ctrTitle" idx="14" hasCustomPrompt="1"/>
            <p:custDataLst>
              <p:tags r:id="rId13"/>
            </p:custDataLst>
          </p:nvPr>
        </p:nvSpPr>
        <p:spPr>
          <a:xfrm>
            <a:off x="6603998" y="3149596"/>
            <a:ext cx="4521196" cy="1015999"/>
          </a:xfrm>
          <a:noFill/>
        </p:spPr>
        <p:txBody>
          <a:bodyPr lIns="0" tIns="0" rIns="0" bIns="0" anchor="t">
            <a:noAutofit/>
          </a:bodyPr>
          <a:lstStyle>
            <a:lvl1pPr algn="r">
              <a:lnSpc>
                <a:spcPct val="104000"/>
              </a:lnSpc>
              <a:buNone/>
              <a:defRPr sz="6400" b="1">
                <a:solidFill>
                  <a:schemeClr val="accent1"/>
                </a:solidFill>
                <a:latin typeface="Microsoft YaHei UI" panose="020B0503020204020204" charset="-122"/>
                <a:ea typeface="Microsoft YaHei UI" panose="020B0503020204020204" charset="-122"/>
              </a:defRPr>
            </a:lvl1pPr>
          </a:lstStyle>
          <a:p>
            <a:r>
              <a:rPr lang="zh-CN" altLang="en-US"/>
              <a:t>谢谢观看</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tags" Target="../tags/tag149.xml"/><Relationship Id="rId17" Type="http://schemas.openxmlformats.org/officeDocument/2006/relationships/tags" Target="../tags/tag148.xml"/><Relationship Id="rId16" Type="http://schemas.openxmlformats.org/officeDocument/2006/relationships/tags" Target="../tags/tag147.xml"/><Relationship Id="rId15" Type="http://schemas.openxmlformats.org/officeDocument/2006/relationships/tags" Target="../tags/tag146.xml"/><Relationship Id="rId14" Type="http://schemas.openxmlformats.org/officeDocument/2006/relationships/tags" Target="../tags/tag145.xml"/><Relationship Id="rId13" Type="http://schemas.openxmlformats.org/officeDocument/2006/relationships/tags" Target="../tags/tag14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9" Type="http://schemas.openxmlformats.org/officeDocument/2006/relationships/theme" Target="../theme/theme3.xml"/><Relationship Id="rId18" Type="http://schemas.openxmlformats.org/officeDocument/2006/relationships/tags" Target="../tags/tag236.xml"/><Relationship Id="rId17" Type="http://schemas.openxmlformats.org/officeDocument/2006/relationships/tags" Target="../tags/tag235.xml"/><Relationship Id="rId16" Type="http://schemas.openxmlformats.org/officeDocument/2006/relationships/tags" Target="../tags/tag234.xml"/><Relationship Id="rId15" Type="http://schemas.openxmlformats.org/officeDocument/2006/relationships/tags" Target="../tags/tag233.xml"/><Relationship Id="rId14" Type="http://schemas.openxmlformats.org/officeDocument/2006/relationships/tags" Target="../tags/tag232.xml"/><Relationship Id="rId13" Type="http://schemas.openxmlformats.org/officeDocument/2006/relationships/tags" Target="../tags/tag231.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0.xml"/><Relationship Id="rId3" Type="http://schemas.openxmlformats.org/officeDocument/2006/relationships/image" Target="../media/image10.png"/><Relationship Id="rId2" Type="http://schemas.openxmlformats.org/officeDocument/2006/relationships/tags" Target="../tags/tag293.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30.xml"/><Relationship Id="rId7" Type="http://schemas.openxmlformats.org/officeDocument/2006/relationships/tags" Target="../tags/tag298.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tags" Target="../tags/tag297.xml"/><Relationship Id="rId3" Type="http://schemas.openxmlformats.org/officeDocument/2006/relationships/tags" Target="../tags/tag296.xml"/><Relationship Id="rId2" Type="http://schemas.openxmlformats.org/officeDocument/2006/relationships/tags" Target="../tags/tag295.xml"/><Relationship Id="rId1" Type="http://schemas.openxmlformats.org/officeDocument/2006/relationships/tags" Target="../tags/tag294.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30.xml"/><Relationship Id="rId6" Type="http://schemas.openxmlformats.org/officeDocument/2006/relationships/image" Target="../media/image18.jpeg"/><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image" Target="../media/image17.jpeg"/><Relationship Id="rId2" Type="http://schemas.openxmlformats.org/officeDocument/2006/relationships/tags" Target="../tags/tag300.xml"/><Relationship Id="rId1" Type="http://schemas.openxmlformats.org/officeDocument/2006/relationships/tags" Target="../tags/tag299.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5.xml"/><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s>
</file>

<file path=ppt/slides/_rels/slide14.xml.rels><?xml version="1.0" encoding="UTF-8" standalone="yes"?>
<Relationships xmlns="http://schemas.openxmlformats.org/package/2006/relationships"><Relationship Id="rId9" Type="http://schemas.openxmlformats.org/officeDocument/2006/relationships/tags" Target="../tags/tag313.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image" Target="../media/image10.png"/><Relationship Id="rId16" Type="http://schemas.openxmlformats.org/officeDocument/2006/relationships/notesSlide" Target="../notesSlides/notesSlide14.xml"/><Relationship Id="rId15" Type="http://schemas.openxmlformats.org/officeDocument/2006/relationships/slideLayout" Target="../slideLayouts/slideLayout18.xml"/><Relationship Id="rId14" Type="http://schemas.openxmlformats.org/officeDocument/2006/relationships/tags" Target="../tags/tag318.xml"/><Relationship Id="rId13" Type="http://schemas.openxmlformats.org/officeDocument/2006/relationships/tags" Target="../tags/tag317.xml"/><Relationship Id="rId12" Type="http://schemas.openxmlformats.org/officeDocument/2006/relationships/tags" Target="../tags/tag316.xml"/><Relationship Id="rId11" Type="http://schemas.openxmlformats.org/officeDocument/2006/relationships/tags" Target="../tags/tag315.xml"/><Relationship Id="rId10" Type="http://schemas.openxmlformats.org/officeDocument/2006/relationships/tags" Target="../tags/tag314.xml"/><Relationship Id="rId1" Type="http://schemas.openxmlformats.org/officeDocument/2006/relationships/tags" Target="../tags/tag306.xml"/></Relationships>
</file>

<file path=ppt/slides/_rels/slide15.xml.rels><?xml version="1.0" encoding="UTF-8" standalone="yes"?>
<Relationships xmlns="http://schemas.openxmlformats.org/package/2006/relationships"><Relationship Id="rId9" Type="http://schemas.openxmlformats.org/officeDocument/2006/relationships/tags" Target="../tags/tag326.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tags" Target="../tags/tag323.xml"/><Relationship Id="rId5" Type="http://schemas.openxmlformats.org/officeDocument/2006/relationships/tags" Target="../tags/tag322.xml"/><Relationship Id="rId4" Type="http://schemas.openxmlformats.org/officeDocument/2006/relationships/tags" Target="../tags/tag321.xml"/><Relationship Id="rId3" Type="http://schemas.openxmlformats.org/officeDocument/2006/relationships/tags" Target="../tags/tag320.xml"/><Relationship Id="rId2" Type="http://schemas.openxmlformats.org/officeDocument/2006/relationships/image" Target="../media/image10.png"/><Relationship Id="rId19" Type="http://schemas.openxmlformats.org/officeDocument/2006/relationships/notesSlide" Target="../notesSlides/notesSlide15.xml"/><Relationship Id="rId18" Type="http://schemas.openxmlformats.org/officeDocument/2006/relationships/slideLayout" Target="../slideLayouts/slideLayout18.xml"/><Relationship Id="rId17" Type="http://schemas.openxmlformats.org/officeDocument/2006/relationships/tags" Target="../tags/tag334.xml"/><Relationship Id="rId16" Type="http://schemas.openxmlformats.org/officeDocument/2006/relationships/tags" Target="../tags/tag333.xml"/><Relationship Id="rId15" Type="http://schemas.openxmlformats.org/officeDocument/2006/relationships/tags" Target="../tags/tag332.xml"/><Relationship Id="rId14" Type="http://schemas.openxmlformats.org/officeDocument/2006/relationships/tags" Target="../tags/tag331.xml"/><Relationship Id="rId13" Type="http://schemas.openxmlformats.org/officeDocument/2006/relationships/tags" Target="../tags/tag330.xml"/><Relationship Id="rId12" Type="http://schemas.openxmlformats.org/officeDocument/2006/relationships/tags" Target="../tags/tag329.xml"/><Relationship Id="rId11" Type="http://schemas.openxmlformats.org/officeDocument/2006/relationships/tags" Target="../tags/tag328.xml"/><Relationship Id="rId10" Type="http://schemas.openxmlformats.org/officeDocument/2006/relationships/tags" Target="../tags/tag327.xml"/><Relationship Id="rId1" Type="http://schemas.openxmlformats.org/officeDocument/2006/relationships/tags" Target="../tags/tag319.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5.xml"/><Relationship Id="rId3" Type="http://schemas.openxmlformats.org/officeDocument/2006/relationships/tags" Target="../tags/tag337.xml"/><Relationship Id="rId2" Type="http://schemas.openxmlformats.org/officeDocument/2006/relationships/tags" Target="../tags/tag336.xml"/><Relationship Id="rId1" Type="http://schemas.openxmlformats.org/officeDocument/2006/relationships/tags" Target="../tags/tag33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tags" Target="../tags/tag339.xml"/><Relationship Id="rId1" Type="http://schemas.openxmlformats.org/officeDocument/2006/relationships/tags" Target="../tags/tag338.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18.xml"/><Relationship Id="rId7" Type="http://schemas.openxmlformats.org/officeDocument/2006/relationships/tags" Target="../tags/tag346.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5.xml"/><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tags" Target="../tags/tag347.xml"/></Relationships>
</file>

<file path=ppt/slides/_rels/slide2.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1" Type="http://schemas.openxmlformats.org/officeDocument/2006/relationships/notesSlide" Target="../notesSlides/notesSlide2.xml"/><Relationship Id="rId20" Type="http://schemas.openxmlformats.org/officeDocument/2006/relationships/slideLayout" Target="../slideLayouts/slideLayout14.xml"/><Relationship Id="rId2" Type="http://schemas.openxmlformats.org/officeDocument/2006/relationships/tags" Target="../tags/tag242.xml"/><Relationship Id="rId19" Type="http://schemas.openxmlformats.org/officeDocument/2006/relationships/tags" Target="../tags/tag259.xml"/><Relationship Id="rId18" Type="http://schemas.openxmlformats.org/officeDocument/2006/relationships/tags" Target="../tags/tag258.xml"/><Relationship Id="rId17" Type="http://schemas.openxmlformats.org/officeDocument/2006/relationships/tags" Target="../tags/tag257.xml"/><Relationship Id="rId16" Type="http://schemas.openxmlformats.org/officeDocument/2006/relationships/tags" Target="../tags/tag256.xml"/><Relationship Id="rId15" Type="http://schemas.openxmlformats.org/officeDocument/2006/relationships/tags" Target="../tags/tag255.xml"/><Relationship Id="rId14" Type="http://schemas.openxmlformats.org/officeDocument/2006/relationships/tags" Target="../tags/tag254.xml"/><Relationship Id="rId13" Type="http://schemas.openxmlformats.org/officeDocument/2006/relationships/tags" Target="../tags/tag253.xml"/><Relationship Id="rId12" Type="http://schemas.openxmlformats.org/officeDocument/2006/relationships/tags" Target="../tags/tag252.xml"/><Relationship Id="rId11" Type="http://schemas.openxmlformats.org/officeDocument/2006/relationships/tags" Target="../tags/tag251.xml"/><Relationship Id="rId10" Type="http://schemas.openxmlformats.org/officeDocument/2006/relationships/tags" Target="../tags/tag250.xml"/><Relationship Id="rId1" Type="http://schemas.openxmlformats.org/officeDocument/2006/relationships/tags" Target="../tags/tag241.xml"/></Relationships>
</file>

<file path=ppt/slides/_rels/slide20.xml.rels><?xml version="1.0" encoding="UTF-8" standalone="yes"?>
<Relationships xmlns="http://schemas.openxmlformats.org/package/2006/relationships"><Relationship Id="rId9" Type="http://schemas.openxmlformats.org/officeDocument/2006/relationships/tags" Target="../tags/tag356.xml"/><Relationship Id="rId8" Type="http://schemas.openxmlformats.org/officeDocument/2006/relationships/image" Target="../media/image20.png"/><Relationship Id="rId7" Type="http://schemas.openxmlformats.org/officeDocument/2006/relationships/image" Target="../media/image19.jpeg"/><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tags" Target="../tags/tag352.xml"/><Relationship Id="rId2" Type="http://schemas.openxmlformats.org/officeDocument/2006/relationships/tags" Target="../tags/tag351.xml"/><Relationship Id="rId12" Type="http://schemas.openxmlformats.org/officeDocument/2006/relationships/notesSlide" Target="../notesSlides/notesSlide20.xml"/><Relationship Id="rId11" Type="http://schemas.openxmlformats.org/officeDocument/2006/relationships/slideLayout" Target="../slideLayouts/slideLayout18.xml"/><Relationship Id="rId10" Type="http://schemas.openxmlformats.org/officeDocument/2006/relationships/tags" Target="../tags/tag357.xml"/><Relationship Id="rId1" Type="http://schemas.openxmlformats.org/officeDocument/2006/relationships/tags" Target="../tags/tag350.xml"/></Relationships>
</file>

<file path=ppt/slides/_rels/slide21.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image" Target="../media/image20.png"/><Relationship Id="rId7" Type="http://schemas.openxmlformats.org/officeDocument/2006/relationships/image" Target="../media/image21.jpeg"/><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3" Type="http://schemas.openxmlformats.org/officeDocument/2006/relationships/tags" Target="../tags/tag360.xml"/><Relationship Id="rId2" Type="http://schemas.openxmlformats.org/officeDocument/2006/relationships/tags" Target="../tags/tag359.xml"/><Relationship Id="rId11" Type="http://schemas.openxmlformats.org/officeDocument/2006/relationships/notesSlide" Target="../notesSlides/notesSlide21.xml"/><Relationship Id="rId10" Type="http://schemas.openxmlformats.org/officeDocument/2006/relationships/slideLayout" Target="../slideLayouts/slideLayout18.xml"/><Relationship Id="rId1" Type="http://schemas.openxmlformats.org/officeDocument/2006/relationships/tags" Target="../tags/tag358.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3.xml"/><Relationship Id="rId3" Type="http://schemas.openxmlformats.org/officeDocument/2006/relationships/tags" Target="../tags/tag367.xml"/><Relationship Id="rId2" Type="http://schemas.openxmlformats.org/officeDocument/2006/relationships/tags" Target="../tags/tag366.xml"/><Relationship Id="rId1" Type="http://schemas.openxmlformats.org/officeDocument/2006/relationships/tags" Target="../tags/tag365.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8.xml"/><Relationship Id="rId6" Type="http://schemas.openxmlformats.org/officeDocument/2006/relationships/tags" Target="../tags/tag370.xml"/><Relationship Id="rId5" Type="http://schemas.openxmlformats.org/officeDocument/2006/relationships/hyperlink" Target="https://finance.sina.com.cn/jjxw/2025-06-18/doc-infapccz5521719.shtml" TargetMode="External"/><Relationship Id="rId4" Type="http://schemas.openxmlformats.org/officeDocument/2006/relationships/hyperlink" Target="https://blog.trendmicro.com.tw/?p=89854" TargetMode="External"/><Relationship Id="rId3" Type="http://schemas.openxmlformats.org/officeDocument/2006/relationships/tags" Target="../tags/tag369.xml"/><Relationship Id="rId2" Type="http://schemas.openxmlformats.org/officeDocument/2006/relationships/image" Target="../media/image10.png"/><Relationship Id="rId1" Type="http://schemas.openxmlformats.org/officeDocument/2006/relationships/tags" Target="../tags/tag368.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5.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4.xml.rels><?xml version="1.0" encoding="UTF-8" standalone="yes"?>
<Relationships xmlns="http://schemas.openxmlformats.org/package/2006/relationships"><Relationship Id="rId8" Type="http://schemas.microsoft.com/office/2018/10/relationships/comments" Target="../comments/modernComment1.xml"/><Relationship Id="rId7" Type="http://schemas.openxmlformats.org/officeDocument/2006/relationships/notesSlide" Target="../notesSlides/notesSlide4.xml"/><Relationship Id="rId6" Type="http://schemas.openxmlformats.org/officeDocument/2006/relationships/slideLayout" Target="../slideLayouts/slideLayout18.xml"/><Relationship Id="rId5" Type="http://schemas.openxmlformats.org/officeDocument/2006/relationships/tags" Target="../tags/tag265.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264.xml"/><Relationship Id="rId1" Type="http://schemas.openxmlformats.org/officeDocument/2006/relationships/tags" Target="../tags/tag263.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8.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tags" Target="../tags/tag270.xml"/><Relationship Id="rId4" Type="http://schemas.openxmlformats.org/officeDocument/2006/relationships/tags" Target="../tags/tag269.xml"/><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5.xml"/><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8.xml"/><Relationship Id="rId7" Type="http://schemas.openxmlformats.org/officeDocument/2006/relationships/tags" Target="../tags/tag280.xml"/><Relationship Id="rId6" Type="http://schemas.openxmlformats.org/officeDocument/2006/relationships/image" Target="../media/image7.jpeg"/><Relationship Id="rId5" Type="http://schemas.openxmlformats.org/officeDocument/2006/relationships/tags" Target="../tags/tag279.xml"/><Relationship Id="rId4" Type="http://schemas.openxmlformats.org/officeDocument/2006/relationships/image" Target="../media/image6.jpeg"/><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s>
</file>

<file path=ppt/slides/_rels/slide8.xml.rels><?xml version="1.0" encoding="UTF-8" standalone="yes"?>
<Relationships xmlns="http://schemas.openxmlformats.org/package/2006/relationships"><Relationship Id="rId9" Type="http://schemas.openxmlformats.org/officeDocument/2006/relationships/tags" Target="../tags/tag286.xml"/><Relationship Id="rId8" Type="http://schemas.openxmlformats.org/officeDocument/2006/relationships/tags" Target="../tags/tag285.xml"/><Relationship Id="rId7" Type="http://schemas.openxmlformats.org/officeDocument/2006/relationships/image" Target="../media/image10.png"/><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image" Target="../media/image9.png"/><Relationship Id="rId2" Type="http://schemas.openxmlformats.org/officeDocument/2006/relationships/tags" Target="../tags/tag281.xml"/><Relationship Id="rId12" Type="http://schemas.openxmlformats.org/officeDocument/2006/relationships/notesSlide" Target="../notesSlides/notesSlide8.xml"/><Relationship Id="rId11" Type="http://schemas.openxmlformats.org/officeDocument/2006/relationships/slideLayout" Target="../slideLayouts/slideLayout18.xml"/><Relationship Id="rId10" Type="http://schemas.openxmlformats.org/officeDocument/2006/relationships/tags" Target="../tags/tag28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tags" Target="../tags/tag292.xml"/><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0" Type="http://schemas.openxmlformats.org/officeDocument/2006/relationships/notesSlide" Target="../notesSlides/notesSlide9.xml"/><Relationship Id="rId1" Type="http://schemas.openxmlformats.org/officeDocument/2006/relationships/tags" Target="../tags/tag2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3"/>
            <p:custDataLst>
              <p:tags r:id="rId1"/>
            </p:custDataLst>
          </p:nvPr>
        </p:nvSpPr>
        <p:spPr/>
        <p:txBody>
          <a:bodyPr/>
          <a:lstStyle/>
          <a:p>
            <a:r>
              <a:rPr lang="en-US" altLang="en-US" dirty="0"/>
              <a:t>2025/11</a:t>
            </a:r>
            <a:endParaRPr lang="zh-CN" altLang="en-US" dirty="0"/>
          </a:p>
        </p:txBody>
      </p:sp>
      <p:sp>
        <p:nvSpPr>
          <p:cNvPr id="6" name="标题 5"/>
          <p:cNvSpPr>
            <a:spLocks noGrp="1"/>
          </p:cNvSpPr>
          <p:nvPr>
            <p:ph type="ctrTitle" idx="14"/>
            <p:custDataLst>
              <p:tags r:id="rId2"/>
            </p:custDataLst>
          </p:nvPr>
        </p:nvSpPr>
        <p:spPr>
          <a:xfrm>
            <a:off x="1015999" y="2794004"/>
            <a:ext cx="8642832" cy="2095503"/>
          </a:xfrm>
        </p:spPr>
        <p:txBody>
          <a:bodyPr/>
          <a:lstStyle/>
          <a:p>
            <a:r>
              <a:rPr lang="zh-CN" altLang="en-US" dirty="0"/>
              <a:t>生成式</a:t>
            </a:r>
            <a:r>
              <a:rPr lang="en-US" altLang="zh-CN" dirty="0"/>
              <a:t>AI</a:t>
            </a:r>
            <a:r>
              <a:rPr lang="zh-CN" altLang="en-US" dirty="0"/>
              <a:t>时代的</a:t>
            </a:r>
            <a:br>
              <a:rPr lang="en-US" altLang="zh-CN" dirty="0"/>
            </a:br>
            <a:r>
              <a:rPr lang="zh-CN" altLang="en-US" dirty="0"/>
              <a:t>“拟真欺骗”</a:t>
            </a:r>
            <a:endParaRPr lang="zh-CN" altLang="en-US" dirty="0"/>
          </a:p>
        </p:txBody>
      </p:sp>
      <p:sp>
        <p:nvSpPr>
          <p:cNvPr id="7" name="文本占位符 6"/>
          <p:cNvSpPr>
            <a:spLocks noGrp="1"/>
          </p:cNvSpPr>
          <p:nvPr>
            <p:ph type="body" idx="15"/>
            <p:custDataLst>
              <p:tags r:id="rId3"/>
            </p:custDataLst>
          </p:nvPr>
        </p:nvSpPr>
        <p:spPr>
          <a:xfrm>
            <a:off x="960506" y="4889507"/>
            <a:ext cx="8229600" cy="457200"/>
          </a:xfrm>
        </p:spPr>
        <p:txBody>
          <a:bodyPr/>
          <a:lstStyle/>
          <a:p>
            <a:r>
              <a:rPr lang="en-US" altLang="zh-CN" dirty="0"/>
              <a:t>——</a:t>
            </a:r>
            <a:r>
              <a:rPr lang="zh-CN" altLang="en-US" dirty="0"/>
              <a:t>深伪直播、</a:t>
            </a:r>
            <a:r>
              <a:rPr lang="en-US" altLang="zh-CN" dirty="0"/>
              <a:t>AI</a:t>
            </a:r>
            <a:r>
              <a:rPr lang="zh-CN" altLang="en-US" dirty="0"/>
              <a:t>网红与灾情谣言的伦理边界与治理方案</a:t>
            </a:r>
            <a:endParaRPr lang="en-US" altLang="zh-CN" dirty="0"/>
          </a:p>
        </p:txBody>
      </p:sp>
      <p:sp>
        <p:nvSpPr>
          <p:cNvPr id="2" name="文本框 1"/>
          <p:cNvSpPr txBox="1"/>
          <p:nvPr/>
        </p:nvSpPr>
        <p:spPr>
          <a:xfrm>
            <a:off x="960506" y="5693869"/>
            <a:ext cx="1757937" cy="646331"/>
          </a:xfrm>
          <a:prstGeom prst="rect">
            <a:avLst/>
          </a:prstGeom>
          <a:noFill/>
        </p:spPr>
        <p:txBody>
          <a:bodyPr wrap="square" rtlCol="0">
            <a:spAutoFit/>
          </a:bodyPr>
          <a:lstStyle/>
          <a:p>
            <a:r>
              <a:rPr lang="zh-CN" altLang="en-US" dirty="0">
                <a:solidFill>
                  <a:schemeClr val="tx2"/>
                </a:solidFill>
              </a:rPr>
              <a:t>第</a:t>
            </a:r>
            <a:r>
              <a:rPr lang="en-US" altLang="zh-CN" dirty="0">
                <a:solidFill>
                  <a:schemeClr val="tx2"/>
                </a:solidFill>
              </a:rPr>
              <a:t>12</a:t>
            </a:r>
            <a:r>
              <a:rPr lang="zh-CN" altLang="en-US" dirty="0">
                <a:solidFill>
                  <a:schemeClr val="tx2"/>
                </a:solidFill>
              </a:rPr>
              <a:t>组</a:t>
            </a:r>
            <a:r>
              <a:rPr lang="en-US" altLang="zh-CN" dirty="0">
                <a:solidFill>
                  <a:schemeClr val="tx2"/>
                </a:solidFill>
              </a:rPr>
              <a:t> </a:t>
            </a:r>
            <a:r>
              <a:rPr lang="zh-CN" altLang="en-US" dirty="0">
                <a:solidFill>
                  <a:schemeClr val="tx2"/>
                </a:solidFill>
              </a:rPr>
              <a:t>叮咚鸡</a:t>
            </a:r>
            <a:endParaRPr lang="zh-CN" altLang="en-US" dirty="0">
              <a:solidFill>
                <a:schemeClr val="tx2"/>
              </a:solidFill>
            </a:endParaRPr>
          </a:p>
          <a:p>
            <a:endParaRPr lang="en-US" dirty="0">
              <a:solidFill>
                <a:schemeClr val="tx2"/>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户外, 手机, 电话, 前&#10;&#10;AI 生成的内容可能不正确。"/>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324436" y="0"/>
            <a:ext cx="5486400" cy="6858000"/>
          </a:xfrm>
          <a:prstGeom prst="rect">
            <a:avLst/>
          </a:prstGeom>
        </p:spPr>
      </p:pic>
      <p:sp>
        <p:nvSpPr>
          <p:cNvPr id="5" name="矩形 4"/>
          <p:cNvSpPr/>
          <p:nvPr/>
        </p:nvSpPr>
        <p:spPr>
          <a:xfrm>
            <a:off x="7324436" y="0"/>
            <a:ext cx="5500048" cy="6858000"/>
          </a:xfrm>
          <a:prstGeom prst="rect">
            <a:avLst/>
          </a:prstGeom>
          <a:gradFill>
            <a:gsLst>
              <a:gs pos="14000">
                <a:schemeClr val="bg1"/>
              </a:gs>
              <a:gs pos="100000">
                <a:schemeClr val="bg1">
                  <a:alpha val="0"/>
                </a:schemeClr>
              </a:gs>
            </a:gsLst>
            <a:lin ang="54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p:cNvPicPr/>
          <p:nvPr>
            <p:custDataLst>
              <p:tags r:id="rId2"/>
            </p:custDataLst>
          </p:nvPr>
        </p:nvPicPr>
        <p:blipFill>
          <a:blip r:embed="rId3"/>
          <a:stretch>
            <a:fillRect/>
          </a:stretch>
        </p:blipFill>
        <p:spPr>
          <a:xfrm>
            <a:off x="0" y="889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7" name="文本框 6"/>
          <p:cNvSpPr txBox="1"/>
          <p:nvPr/>
        </p:nvSpPr>
        <p:spPr>
          <a:xfrm>
            <a:off x="2201840" y="1023582"/>
            <a:ext cx="6132394" cy="5492750"/>
          </a:xfrm>
          <a:prstGeom prst="rect">
            <a:avLst/>
          </a:prstGeom>
          <a:noFill/>
        </p:spPr>
        <p:txBody>
          <a:bodyPr wrap="square" rtlCol="0">
            <a:spAutoFit/>
          </a:bodyPr>
          <a:lstStyle/>
          <a:p>
            <a:pPr>
              <a:lnSpc>
                <a:spcPct val="150000"/>
              </a:lnSpc>
            </a:pPr>
            <a:r>
              <a:rPr lang="en-US" altLang="ja-JP" dirty="0"/>
              <a:t>2019 </a:t>
            </a:r>
            <a:r>
              <a:rPr lang="ja-JP" altLang="en-US" dirty="0"/>
              <a:t>年，美国虚拟音乐人及数字偶像</a:t>
            </a:r>
            <a:r>
              <a:rPr lang="en-US" b="1" dirty="0"/>
              <a:t>Lil Miquela × Calvin Klein</a:t>
            </a:r>
            <a:r>
              <a:rPr lang="en-US" dirty="0"/>
              <a:t> </a:t>
            </a:r>
            <a:r>
              <a:rPr lang="ja-JP" altLang="en-US" dirty="0"/>
              <a:t>与 </a:t>
            </a:r>
            <a:r>
              <a:rPr lang="en-US" dirty="0"/>
              <a:t>Bella Hadid </a:t>
            </a:r>
            <a:r>
              <a:rPr lang="ja-JP" altLang="en-US" dirty="0"/>
              <a:t>的广告引发“</a:t>
            </a:r>
            <a:r>
              <a:rPr lang="en-US" dirty="0"/>
              <a:t>queerbaiting”</a:t>
            </a:r>
            <a:r>
              <a:rPr lang="zh-CN" altLang="en-US" dirty="0"/>
              <a:t>即诱导性暗示的</a:t>
            </a:r>
            <a:r>
              <a:rPr lang="ja-JP" altLang="en-US" dirty="0"/>
              <a:t>批评，品牌随后致歉，折射出“虚拟人扮演真实少数群体经验”的伦理张力。</a:t>
            </a:r>
            <a:endParaRPr lang="en-US" altLang="ja-JP" dirty="0"/>
          </a:p>
          <a:p>
            <a:pPr>
              <a:lnSpc>
                <a:spcPct val="150000"/>
              </a:lnSpc>
            </a:pPr>
            <a:endParaRPr lang="en-US" dirty="0"/>
          </a:p>
          <a:p>
            <a:pPr>
              <a:lnSpc>
                <a:spcPct val="150000"/>
              </a:lnSpc>
            </a:pPr>
            <a:r>
              <a:rPr lang="zh-CN" altLang="en-US" dirty="0"/>
              <a:t>与“直播诈骗”侧重</a:t>
            </a:r>
            <a:r>
              <a:rPr lang="zh-CN" altLang="en-US" b="1" dirty="0"/>
              <a:t>一次性诱导</a:t>
            </a:r>
            <a:r>
              <a:rPr lang="zh-CN" altLang="en-US" dirty="0"/>
              <a:t>不同，</a:t>
            </a:r>
            <a:r>
              <a:rPr lang="en-US" altLang="zh-CN" dirty="0"/>
              <a:t>AI</a:t>
            </a:r>
            <a:r>
              <a:rPr lang="zh-CN" altLang="en-US" dirty="0"/>
              <a:t>网红更依赖</a:t>
            </a:r>
            <a:r>
              <a:rPr lang="zh-CN" altLang="en-US" b="1" dirty="0"/>
              <a:t>长期拟人经营</a:t>
            </a:r>
            <a:r>
              <a:rPr lang="zh-CN" altLang="en-US" dirty="0"/>
              <a:t>与</a:t>
            </a:r>
            <a:r>
              <a:rPr lang="zh-CN" altLang="en-US" b="1" dirty="0"/>
              <a:t>情感在场</a:t>
            </a:r>
            <a:r>
              <a:rPr lang="zh-CN" altLang="en-US" dirty="0"/>
              <a:t>来获取信任与商业转化，主要争议包括：</a:t>
            </a:r>
            <a:endParaRPr lang="en-US" altLang="zh-CN" dirty="0"/>
          </a:p>
          <a:p>
            <a:pPr>
              <a:lnSpc>
                <a:spcPct val="150000"/>
              </a:lnSpc>
            </a:pPr>
            <a:endParaRPr lang="en-US" altLang="zh-CN" dirty="0"/>
          </a:p>
          <a:p>
            <a:pPr>
              <a:lnSpc>
                <a:spcPct val="150000"/>
              </a:lnSpc>
            </a:pPr>
            <a:r>
              <a:rPr lang="zh-CN" altLang="en-US" dirty="0"/>
              <a:t>①</a:t>
            </a:r>
            <a:r>
              <a:rPr lang="zh-CN" altLang="en-US" b="1" dirty="0"/>
              <a:t>真实性披露</a:t>
            </a:r>
            <a:r>
              <a:rPr lang="zh-CN" altLang="en-US" dirty="0"/>
              <a:t>与广告标识；②</a:t>
            </a:r>
            <a:r>
              <a:rPr lang="zh-CN" altLang="en-US" b="1" dirty="0"/>
              <a:t>肖像与同意</a:t>
            </a:r>
            <a:r>
              <a:rPr lang="zh-CN" altLang="en-US" dirty="0"/>
              <a:t>（特别是“借用群体身份”的广告叙事）；③</a:t>
            </a:r>
            <a:r>
              <a:rPr lang="zh-CN" altLang="en-US" b="1" dirty="0"/>
              <a:t>未成年人影响与身体</a:t>
            </a:r>
            <a:r>
              <a:rPr lang="en-US" altLang="zh-CN" b="1" dirty="0"/>
              <a:t>/</a:t>
            </a:r>
            <a:r>
              <a:rPr lang="zh-CN" altLang="en-US" b="1" dirty="0"/>
              <a:t>美貌标准再生产</a:t>
            </a:r>
            <a:r>
              <a:rPr lang="zh-CN" altLang="en-US" dirty="0"/>
              <a:t>；④</a:t>
            </a:r>
            <a:r>
              <a:rPr lang="zh-CN" altLang="en-US" b="1" dirty="0"/>
              <a:t>劳动替代</a:t>
            </a:r>
            <a:r>
              <a:rPr lang="zh-CN" altLang="en-US" dirty="0"/>
              <a:t>与创意行业的再分配。上述争议均在 </a:t>
            </a:r>
            <a:r>
              <a:rPr lang="en-US" altLang="zh-CN" dirty="0"/>
              <a:t>Aitana</a:t>
            </a:r>
            <a:r>
              <a:rPr lang="zh-CN" altLang="en-US" dirty="0"/>
              <a:t>、</a:t>
            </a:r>
            <a:r>
              <a:rPr lang="en-US" altLang="zh-CN" dirty="0" err="1"/>
              <a:t>imma</a:t>
            </a:r>
            <a:r>
              <a:rPr lang="en-US" altLang="zh-CN" dirty="0"/>
              <a:t> </a:t>
            </a:r>
            <a:r>
              <a:rPr lang="zh-CN" altLang="en-US" dirty="0"/>
              <a:t>与 </a:t>
            </a:r>
            <a:r>
              <a:rPr lang="en-US" altLang="zh-CN" dirty="0"/>
              <a:t>Lil Miquela </a:t>
            </a:r>
            <a:r>
              <a:rPr lang="zh-CN" altLang="en-US" dirty="0"/>
              <a:t>等舆论场中均有体现</a:t>
            </a:r>
            <a:r>
              <a:rPr lang="en-US" altLang="zh-CN" dirty="0"/>
              <a:t>,</a:t>
            </a:r>
            <a:r>
              <a:rPr lang="zh-CN" altLang="en-US">
                <a:sym typeface="+mn-ea"/>
              </a:rPr>
              <a:t>也提醒我们要重视</a:t>
            </a:r>
            <a:r>
              <a:rPr lang="en-US" altLang="zh-CN">
                <a:sym typeface="+mn-ea"/>
              </a:rPr>
              <a:t>AI</a:t>
            </a:r>
            <a:r>
              <a:rPr lang="zh-CN" altLang="en-US">
                <a:sym typeface="+mn-ea"/>
              </a:rPr>
              <a:t>网红带来的伦理问题。</a:t>
            </a:r>
            <a:endParaRPr lang="en-US" dirty="0"/>
          </a:p>
        </p:txBody>
      </p:sp>
      <p:sp>
        <p:nvSpPr>
          <p:cNvPr id="8" name="文本框 7"/>
          <p:cNvSpPr txBox="1"/>
          <p:nvPr/>
        </p:nvSpPr>
        <p:spPr>
          <a:xfrm>
            <a:off x="2201840" y="435119"/>
            <a:ext cx="3866892" cy="461665"/>
          </a:xfrm>
          <a:prstGeom prst="rect">
            <a:avLst/>
          </a:prstGeom>
          <a:noFill/>
        </p:spPr>
        <p:txBody>
          <a:bodyPr wrap="none" rtlCol="0">
            <a:spAutoFit/>
          </a:bodyPr>
          <a:lstStyle/>
          <a:p>
            <a:r>
              <a:rPr lang="en-US" altLang="zh-CN" sz="2400" b="1" dirty="0"/>
              <a:t>“AI</a:t>
            </a:r>
            <a:r>
              <a:rPr lang="zh-CN" altLang="en-US" sz="2400" b="1" dirty="0"/>
              <a:t>女友”：情感与身份边界</a:t>
            </a:r>
            <a:endParaRPr lang="en-US" sz="240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9752" y="609603"/>
            <a:ext cx="11112502" cy="761997"/>
          </a:xfrm>
          <a:noFill/>
        </p:spPr>
        <p:txBody>
          <a:bodyPr lIns="0" tIns="0" rIns="0" bIns="0" anchor="t">
            <a:noAutofit/>
          </a:bodyPr>
          <a:lstStyle/>
          <a:p>
            <a:pPr>
              <a:lnSpc>
                <a:spcPct val="114000"/>
              </a:lnSpc>
            </a:pPr>
            <a:r>
              <a:rPr lang="zh-CN" altLang="en-US" sz="3200" b="1" dirty="0">
                <a:solidFill>
                  <a:schemeClr val="tx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案例三：灾情谣言与公共安全</a:t>
            </a:r>
            <a:endParaRPr lang="zh-CN" altLang="en-US" sz="3200" b="1" dirty="0">
              <a:solidFill>
                <a:schemeClr val="tx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endParaRPr>
          </a:p>
        </p:txBody>
      </p:sp>
      <p:sp>
        <p:nvSpPr>
          <p:cNvPr id="3" name="任意多边形 2"/>
          <p:cNvSpPr/>
          <p:nvPr>
            <p:custDataLst>
              <p:tags r:id="rId2"/>
            </p:custDataLst>
          </p:nvPr>
        </p:nvSpPr>
        <p:spPr>
          <a:xfrm>
            <a:off x="858200" y="1920215"/>
            <a:ext cx="2366645" cy="4366919"/>
          </a:xfrm>
          <a:custGeom>
            <a:avLst/>
            <a:gdLst>
              <a:gd name="connisteX0" fmla="*/ 0 w 102658"/>
              <a:gd name="connsiteY0" fmla="*/ 203197 h 61383"/>
              <a:gd name="connisteX1" fmla="*/ 203197 w 102658"/>
              <a:gd name="connsiteY1" fmla="*/ 0 h 61383"/>
              <a:gd name="connisteX2" fmla="*/ 7391396 w 102658"/>
              <a:gd name="connsiteY2" fmla="*/ 0 h 61383"/>
              <a:gd name="connisteX3" fmla="*/ 7391396 w 102658"/>
              <a:gd name="connsiteY3" fmla="*/ 4419596 h 61383"/>
              <a:gd name="connisteX4" fmla="*/ 203197 w 102658"/>
              <a:gd name="connsiteY4" fmla="*/ 4419596 h 61383"/>
              <a:gd name="connisteX5" fmla="*/ 0 w 102658"/>
              <a:gd name="connsiteY5" fmla="*/ 4216398 h 61383"/>
              <a:gd name="connisteX6" fmla="*/ 0 w 102658"/>
              <a:gd name="connsiteY6"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391397" h="4419597">
                <a:moveTo>
                  <a:pt x="0" y="203198"/>
                </a:moveTo>
                <a:cubicBezTo>
                  <a:pt x="0" y="90974"/>
                  <a:pt x="90974" y="0"/>
                  <a:pt x="203198" y="0"/>
                </a:cubicBezTo>
                <a:lnTo>
                  <a:pt x="7391397" y="0"/>
                </a:lnTo>
                <a:lnTo>
                  <a:pt x="7391397" y="4419597"/>
                </a:lnTo>
                <a:lnTo>
                  <a:pt x="203198" y="4419597"/>
                </a:lnTo>
                <a:cubicBezTo>
                  <a:pt x="90974" y="4419597"/>
                  <a:pt x="0" y="4328632"/>
                  <a:pt x="0" y="4216399"/>
                </a:cubicBezTo>
                <a:lnTo>
                  <a:pt x="0" y="203198"/>
                </a:lnTo>
                <a:close/>
              </a:path>
            </a:pathLst>
          </a:custGeom>
          <a:ln>
            <a:noFill/>
          </a:ln>
          <a:effectLst>
            <a:outerShdw blurRad="190500" algn="tl" rotWithShape="0">
              <a:srgbClr val="000000">
                <a:alpha val="7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custDataLst>
              <p:tags r:id="rId3"/>
            </p:custDataLst>
          </p:nvPr>
        </p:nvSpPr>
        <p:spPr>
          <a:xfrm>
            <a:off x="1143718" y="2402686"/>
            <a:ext cx="1895183" cy="3672840"/>
          </a:xfrm>
          <a:prstGeom prst="rect">
            <a:avLst/>
          </a:prstGeom>
          <a:ln>
            <a:noFill/>
          </a:ln>
          <a:effectLst>
            <a:outerShdw blurRad="190500" algn="tl" rotWithShape="0">
              <a:srgbClr val="000000">
                <a:alpha val="70000"/>
              </a:srgbClr>
            </a:outerShdw>
          </a:effectLst>
        </p:spPr>
        <p:txBody>
          <a:bodyPr wrap="square" lIns="0" tIns="0" rIns="0" bIns="0" rtlCol="0" anchor="t">
            <a:noAutofit/>
          </a:bodyPr>
          <a:lstStyle/>
          <a:p>
            <a:pPr>
              <a:lnSpc>
                <a:spcPct val="150000"/>
              </a:lnSpc>
            </a:pPr>
            <a:r>
              <a:rPr lang="zh-CN" altLang="en-US" sz="1600" b="1" dirty="0">
                <a:solidFill>
                  <a:schemeClr val="bg1"/>
                </a:solidFill>
              </a:rPr>
              <a:t>现象</a:t>
            </a:r>
            <a:r>
              <a:rPr lang="zh-CN" altLang="en-US" sz="1600" dirty="0">
                <a:solidFill>
                  <a:schemeClr val="bg1"/>
                </a:solidFill>
              </a:rPr>
              <a:t>：突发事件期间，以</a:t>
            </a:r>
            <a:r>
              <a:rPr lang="en-US" altLang="zh-CN" sz="1600" dirty="0">
                <a:solidFill>
                  <a:schemeClr val="bg1"/>
                </a:solidFill>
              </a:rPr>
              <a:t>AI</a:t>
            </a:r>
            <a:r>
              <a:rPr lang="zh-CN" altLang="en-US" sz="1600" dirty="0">
                <a:solidFill>
                  <a:schemeClr val="bg1"/>
                </a:solidFill>
              </a:rPr>
              <a:t>合成图</a:t>
            </a:r>
            <a:r>
              <a:rPr lang="en-US" altLang="zh-CN" sz="1600" dirty="0">
                <a:solidFill>
                  <a:schemeClr val="bg1"/>
                </a:solidFill>
              </a:rPr>
              <a:t>/</a:t>
            </a:r>
            <a:r>
              <a:rPr lang="zh-CN" altLang="en-US" sz="1600" dirty="0">
                <a:solidFill>
                  <a:schemeClr val="bg1"/>
                </a:solidFill>
              </a:rPr>
              <a:t>视频</a:t>
            </a:r>
            <a:r>
              <a:rPr lang="en-US" altLang="zh-CN" sz="1600" dirty="0">
                <a:solidFill>
                  <a:schemeClr val="bg1"/>
                </a:solidFill>
              </a:rPr>
              <a:t>/</a:t>
            </a:r>
            <a:r>
              <a:rPr lang="zh-CN" altLang="en-US" sz="1600" dirty="0">
                <a:solidFill>
                  <a:schemeClr val="bg1"/>
                </a:solidFill>
              </a:rPr>
              <a:t>文字编造灾情或求助信息博取流量</a:t>
            </a:r>
            <a:endParaRPr lang="en-US" altLang="zh-CN" sz="1600" dirty="0">
              <a:solidFill>
                <a:schemeClr val="bg1"/>
              </a:solidFill>
            </a:endParaRPr>
          </a:p>
          <a:p>
            <a:pPr>
              <a:lnSpc>
                <a:spcPct val="150000"/>
              </a:lnSpc>
            </a:pPr>
            <a:endParaRPr lang="zh-CN" altLang="en-US" sz="1600" dirty="0">
              <a:solidFill>
                <a:schemeClr val="bg1"/>
              </a:solidFill>
            </a:endParaRPr>
          </a:p>
          <a:p>
            <a:pPr>
              <a:lnSpc>
                <a:spcPct val="150000"/>
              </a:lnSpc>
            </a:pPr>
            <a:r>
              <a:rPr lang="zh-CN" altLang="en-US" sz="1600" b="1" dirty="0">
                <a:solidFill>
                  <a:schemeClr val="bg1"/>
                </a:solidFill>
              </a:rPr>
              <a:t>风险</a:t>
            </a:r>
            <a:r>
              <a:rPr lang="zh-CN" altLang="en-US" sz="1600" dirty="0">
                <a:solidFill>
                  <a:schemeClr val="bg1"/>
                </a:solidFill>
              </a:rPr>
              <a:t>：挤占救援通道、制造恐慌、误导公众捐助与传播</a:t>
            </a:r>
            <a:endParaRPr lang="en-US" altLang="zh-CN" sz="1600" dirty="0">
              <a:solidFill>
                <a:schemeClr val="bg1"/>
              </a:solidFill>
            </a:endParaRPr>
          </a:p>
        </p:txBody>
      </p:sp>
      <p:sp>
        <p:nvSpPr>
          <p:cNvPr id="14" name="任意多边形 13"/>
          <p:cNvSpPr/>
          <p:nvPr>
            <p:custDataLst>
              <p:tags r:id="rId4"/>
            </p:custDataLst>
          </p:nvPr>
        </p:nvSpPr>
        <p:spPr>
          <a:xfrm>
            <a:off x="5206996" y="0"/>
            <a:ext cx="1778000" cy="202565"/>
          </a:xfrm>
          <a:custGeom>
            <a:avLst/>
            <a:gdLst>
              <a:gd name="connisteX0" fmla="*/ 0 w 24694"/>
              <a:gd name="connsiteY0" fmla="*/ 0 h 2822"/>
              <a:gd name="connisteX1" fmla="*/ 1777995 w 24694"/>
              <a:gd name="connsiteY1" fmla="*/ 0 h 2822"/>
              <a:gd name="connisteX2" fmla="*/ 1777995 w 24694"/>
              <a:gd name="connsiteY2" fmla="*/ 0 h 2822"/>
              <a:gd name="connisteX3" fmla="*/ 1574797 w 24694"/>
              <a:gd name="connsiteY3" fmla="*/ 203197 h 2822"/>
              <a:gd name="connisteX4" fmla="*/ 203197 w 24694"/>
              <a:gd name="connsiteY4" fmla="*/ 203197 h 2822"/>
              <a:gd name="connisteX5" fmla="*/ 0 w 24694"/>
              <a:gd name="connsiteY5" fmla="*/ 0 h 2822"/>
              <a:gd name="connisteX6" fmla="*/ 0 w 24694"/>
              <a:gd name="connsiteY6" fmla="*/ 0 h 2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1777996" h="203198">
                <a:moveTo>
                  <a:pt x="0" y="0"/>
                </a:moveTo>
                <a:lnTo>
                  <a:pt x="1777996" y="0"/>
                </a:lnTo>
                <a:lnTo>
                  <a:pt x="1777996" y="0"/>
                </a:lnTo>
                <a:cubicBezTo>
                  <a:pt x="1777996" y="112224"/>
                  <a:pt x="1687031" y="203198"/>
                  <a:pt x="1574798" y="203198"/>
                </a:cubicBezTo>
                <a:lnTo>
                  <a:pt x="203198" y="203198"/>
                </a:lnTo>
                <a:cubicBezTo>
                  <a:pt x="90974" y="203198"/>
                  <a:pt x="0" y="112224"/>
                  <a:pt x="0" y="0"/>
                </a:cubicBez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600"/>
          </a:p>
        </p:txBody>
      </p:sp>
      <p:pic>
        <p:nvPicPr>
          <p:cNvPr id="9" name="图片 8"/>
          <p:cNvPicPr/>
          <p:nvPr/>
        </p:nvPicPr>
        <p:blipFill>
          <a:blip r:embed="rId5"/>
          <a:stretch>
            <a:fillRect/>
          </a:stretch>
        </p:blipFill>
        <p:spPr>
          <a:xfrm>
            <a:off x="3537579" y="1920216"/>
            <a:ext cx="4061399" cy="4414672"/>
          </a:xfrm>
          <a:prstGeom prst="rect">
            <a:avLst/>
          </a:prstGeom>
          <a:ln>
            <a:noFill/>
          </a:ln>
          <a:effectLst>
            <a:outerShdw blurRad="190500" algn="tl" rotWithShape="0">
              <a:srgbClr val="000000">
                <a:alpha val="70000"/>
              </a:srgbClr>
            </a:outerShdw>
          </a:effectLst>
        </p:spPr>
      </p:pic>
      <p:pic>
        <p:nvPicPr>
          <p:cNvPr id="10" name="图片 9"/>
          <p:cNvPicPr>
            <a:picLocks noChangeAspect="1"/>
          </p:cNvPicPr>
          <p:nvPr/>
        </p:nvPicPr>
        <p:blipFill>
          <a:blip r:embed="rId6"/>
          <a:stretch>
            <a:fillRect/>
          </a:stretch>
        </p:blipFill>
        <p:spPr>
          <a:xfrm>
            <a:off x="7839002" y="1920215"/>
            <a:ext cx="3449108" cy="4429294"/>
          </a:xfrm>
          <a:prstGeom prst="rect">
            <a:avLst/>
          </a:prstGeom>
          <a:ln>
            <a:noFill/>
          </a:ln>
          <a:effectLst>
            <a:outerShdw blurRad="190500" algn="tl" rotWithShape="0">
              <a:srgbClr val="000000">
                <a:alpha val="70000"/>
              </a:srgbClr>
            </a:outerShdw>
          </a:effectLst>
        </p:spPr>
      </p:pic>
      <p:sp>
        <p:nvSpPr>
          <p:cNvPr id="5" name="文本框 4"/>
          <p:cNvSpPr txBox="1"/>
          <p:nvPr/>
        </p:nvSpPr>
        <p:spPr>
          <a:xfrm>
            <a:off x="628649" y="1158219"/>
            <a:ext cx="11264622" cy="646331"/>
          </a:xfrm>
          <a:prstGeom prst="rect">
            <a:avLst/>
          </a:prstGeom>
          <a:noFill/>
        </p:spPr>
        <p:txBody>
          <a:bodyPr wrap="none" rtlCol="0">
            <a:spAutoFit/>
          </a:bodyPr>
          <a:lstStyle/>
          <a:p>
            <a:r>
              <a:rPr lang="en-US" altLang="zh-CN" dirty="0"/>
              <a:t>【</a:t>
            </a:r>
            <a:r>
              <a:rPr lang="zh-CN" altLang="en-US" dirty="0"/>
              <a:t>新浪财经</a:t>
            </a:r>
            <a:r>
              <a:rPr lang="en-US" altLang="zh-CN" dirty="0"/>
              <a:t>】</a:t>
            </a:r>
            <a:r>
              <a:rPr lang="zh-CN" altLang="en-US" dirty="0"/>
              <a:t>刘某某在互联网平台发布了题为“幼儿园突发大火！ 火光冲天，</a:t>
            </a:r>
            <a:r>
              <a:rPr lang="en-US" altLang="zh-CN" dirty="0"/>
              <a:t>3</a:t>
            </a:r>
            <a:r>
              <a:rPr lang="zh-CN" altLang="en-US" dirty="0"/>
              <a:t>分钟吞噬整栋楼！”的内容，</a:t>
            </a:r>
            <a:endParaRPr lang="en-US" altLang="zh-CN" dirty="0"/>
          </a:p>
          <a:p>
            <a:r>
              <a:rPr lang="zh-CN" altLang="en-US" dirty="0"/>
              <a:t>并通过</a:t>
            </a:r>
            <a:r>
              <a:rPr lang="en-US" altLang="zh-CN" dirty="0"/>
              <a:t>AI</a:t>
            </a:r>
            <a:r>
              <a:rPr lang="zh-CN" altLang="en-US" dirty="0"/>
              <a:t>工具进行编造。警方已迅速介入，并抓获了涉嫌造谣的刘某某。</a:t>
            </a:r>
            <a:endParaRPr lang="en-US" dirty="0"/>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59683" y="277504"/>
            <a:ext cx="7164290" cy="2268487"/>
            <a:chOff x="609600" y="1693278"/>
            <a:chExt cx="5412828" cy="2268487"/>
          </a:xfrm>
        </p:grpSpPr>
        <p:grpSp>
          <p:nvGrpSpPr>
            <p:cNvPr id="6" name="组合 5"/>
            <p:cNvGrpSpPr/>
            <p:nvPr/>
          </p:nvGrpSpPr>
          <p:grpSpPr>
            <a:xfrm>
              <a:off x="609600" y="1693278"/>
              <a:ext cx="5412828" cy="2268487"/>
              <a:chOff x="609600" y="1693278"/>
              <a:chExt cx="5412828" cy="2268487"/>
            </a:xfrm>
          </p:grpSpPr>
          <p:sp>
            <p:nvSpPr>
              <p:cNvPr id="8" name="任意多边形 6"/>
              <p:cNvSpPr/>
              <p:nvPr>
                <p:custDataLst>
                  <p:tags r:id="rId1"/>
                </p:custDataLst>
              </p:nvPr>
            </p:nvSpPr>
            <p:spPr>
              <a:xfrm>
                <a:off x="609600" y="1954924"/>
                <a:ext cx="5412828" cy="2006841"/>
              </a:xfrm>
              <a:custGeom>
                <a:avLst/>
                <a:gdLst>
                  <a:gd name="connisteX0" fmla="*/ 0 w 127000"/>
                  <a:gd name="connsiteY0" fmla="*/ 203197 h 29633"/>
                  <a:gd name="connisteX1" fmla="*/ 203197 w 127000"/>
                  <a:gd name="connsiteY1" fmla="*/ 0 h 29633"/>
                  <a:gd name="connisteX2" fmla="*/ 8940802 w 127000"/>
                  <a:gd name="connsiteY2" fmla="*/ 0 h 29633"/>
                  <a:gd name="connisteX3" fmla="*/ 9144000 w 127000"/>
                  <a:gd name="connsiteY3" fmla="*/ 203197 h 29633"/>
                  <a:gd name="connisteX4" fmla="*/ 9144000 w 127000"/>
                  <a:gd name="connsiteY4" fmla="*/ 1930398 h 29633"/>
                  <a:gd name="connisteX5" fmla="*/ 8940802 w 127000"/>
                  <a:gd name="connsiteY5" fmla="*/ 2133596 h 29633"/>
                  <a:gd name="connisteX6" fmla="*/ 203197 w 127000"/>
                  <a:gd name="connsiteY6" fmla="*/ 2133596 h 29633"/>
                  <a:gd name="connisteX7" fmla="*/ 0 w 127000"/>
                  <a:gd name="connsiteY7" fmla="*/ 1930398 h 29633"/>
                  <a:gd name="connisteX8" fmla="*/ 0 w 127000"/>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0" h="2133597">
                    <a:moveTo>
                      <a:pt x="0" y="203198"/>
                    </a:moveTo>
                    <a:cubicBezTo>
                      <a:pt x="0" y="90974"/>
                      <a:pt x="90974" y="0"/>
                      <a:pt x="203198" y="0"/>
                    </a:cubicBezTo>
                    <a:lnTo>
                      <a:pt x="8940802" y="0"/>
                    </a:lnTo>
                    <a:cubicBezTo>
                      <a:pt x="9053026" y="0"/>
                      <a:pt x="9144000" y="90974"/>
                      <a:pt x="9144000" y="203198"/>
                    </a:cubicBezTo>
                    <a:lnTo>
                      <a:pt x="9144000" y="1930399"/>
                    </a:lnTo>
                    <a:cubicBezTo>
                      <a:pt x="9144000" y="2042632"/>
                      <a:pt x="9053026" y="2133597"/>
                      <a:pt x="8940802" y="2133597"/>
                    </a:cubicBezTo>
                    <a:lnTo>
                      <a:pt x="203198" y="2133597"/>
                    </a:lnTo>
                    <a:cubicBezTo>
                      <a:pt x="90974" y="2133597"/>
                      <a:pt x="0" y="2042632"/>
                      <a:pt x="0" y="1930399"/>
                    </a:cubicBezTo>
                    <a:lnTo>
                      <a:pt x="0" y="203198"/>
                    </a:lnTo>
                    <a:close/>
                  </a:path>
                </a:pathLst>
              </a:cu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9" name="矩形 8"/>
              <p:cNvSpPr/>
              <p:nvPr>
                <p:custDataLst>
                  <p:tags r:id="rId2"/>
                </p:custDataLst>
              </p:nvPr>
            </p:nvSpPr>
            <p:spPr>
              <a:xfrm>
                <a:off x="784773" y="1693278"/>
                <a:ext cx="4062921" cy="523292"/>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ja-JP" dirty="0">
                    <a:effectLst>
                      <a:outerShdw blurRad="38100" dist="38100" dir="2700000" algn="tl">
                        <a:srgbClr val="000000">
                          <a:alpha val="43137"/>
                        </a:srgbClr>
                      </a:outerShdw>
                    </a:effectLst>
                  </a:rPr>
                  <a:t>2024 </a:t>
                </a:r>
                <a:r>
                  <a:rPr lang="ja-JP" altLang="en-US" dirty="0">
                    <a:effectLst>
                      <a:outerShdw blurRad="38100" dist="38100" dir="2700000" algn="tl">
                        <a:srgbClr val="000000">
                          <a:alpha val="43137"/>
                        </a:srgbClr>
                      </a:outerShdw>
                    </a:effectLst>
                  </a:rPr>
                  <a:t>飓风 </a:t>
                </a:r>
                <a:r>
                  <a:rPr lang="en-US" b="1" dirty="0">
                    <a:effectLst>
                      <a:outerShdw blurRad="38100" dist="38100" dir="2700000" algn="tl">
                        <a:srgbClr val="000000">
                          <a:alpha val="43137"/>
                        </a:srgbClr>
                      </a:outerShdw>
                    </a:effectLst>
                  </a:rPr>
                  <a:t>Helene/</a:t>
                </a:r>
                <a:r>
                  <a:rPr lang="en-US" b="1" dirty="0" err="1">
                    <a:effectLst>
                      <a:outerShdw blurRad="38100" dist="38100" dir="2700000" algn="tl">
                        <a:srgbClr val="000000">
                          <a:alpha val="43137"/>
                        </a:srgbClr>
                      </a:outerShdw>
                    </a:effectLst>
                  </a:rPr>
                  <a:t>Milton</a:t>
                </a:r>
                <a:r>
                  <a:rPr lang="en-US" dirty="0" err="1">
                    <a:effectLst>
                      <a:outerShdw blurRad="38100" dist="38100" dir="2700000" algn="tl">
                        <a:srgbClr val="000000">
                          <a:alpha val="43137"/>
                        </a:srgbClr>
                      </a:outerShdw>
                    </a:effectLst>
                  </a:rPr>
                  <a:t>：AI</a:t>
                </a:r>
                <a:r>
                  <a:rPr lang="ja-JP" altLang="en-US" dirty="0">
                    <a:effectLst>
                      <a:outerShdw blurRad="38100" dist="38100" dir="2700000" algn="tl">
                        <a:srgbClr val="000000">
                          <a:alpha val="43137"/>
                        </a:srgbClr>
                      </a:outerShdw>
                    </a:effectLst>
                  </a:rPr>
                  <a:t>图集与旧闻再包装</a:t>
                </a:r>
                <a:endParaRPr lang="zh-CN" altLang="en-US" b="1" dirty="0">
                  <a:effectLst>
                    <a:outerShdw blurRad="38100" dist="38100" dir="2700000" algn="tl">
                      <a:srgbClr val="000000">
                        <a:alpha val="43137"/>
                      </a:srgbClr>
                    </a:outerShdw>
                  </a:effectLst>
                </a:endParaRPr>
              </a:p>
            </p:txBody>
          </p:sp>
        </p:grpSp>
        <p:sp>
          <p:nvSpPr>
            <p:cNvPr id="7" name="文本框 6"/>
            <p:cNvSpPr txBox="1"/>
            <p:nvPr/>
          </p:nvSpPr>
          <p:spPr>
            <a:xfrm>
              <a:off x="791370" y="2409206"/>
              <a:ext cx="4832750" cy="1200329"/>
            </a:xfrm>
            <a:prstGeom prst="rect">
              <a:avLst/>
            </a:prstGeom>
            <a:noFill/>
          </p:spPr>
          <p:txBody>
            <a:bodyPr wrap="square" rtlCol="0">
              <a:spAutoFit/>
            </a:bodyPr>
            <a:lstStyle/>
            <a:p>
              <a:r>
                <a:rPr lang="zh-CN" altLang="en-US" dirty="0"/>
                <a:t>风灾后出现多张</a:t>
              </a:r>
              <a:r>
                <a:rPr lang="en-US" altLang="zh-CN" b="1" dirty="0"/>
                <a:t>AI</a:t>
              </a:r>
              <a:r>
                <a:rPr lang="zh-CN" altLang="en-US" b="1" dirty="0"/>
                <a:t>生成或张冠李戴</a:t>
              </a:r>
              <a:r>
                <a:rPr lang="zh-CN" altLang="en-US" dirty="0"/>
                <a:t>的灾损图，含“田纳西小镇被毁”等谣言；媒体与事实核查机构（</a:t>
              </a:r>
              <a:r>
                <a:rPr lang="en-US" altLang="zh-CN" dirty="0"/>
                <a:t>AFP</a:t>
              </a:r>
              <a:r>
                <a:rPr lang="zh-CN" altLang="en-US" dirty="0"/>
                <a:t>、</a:t>
              </a:r>
              <a:r>
                <a:rPr lang="en-US" altLang="zh-CN" dirty="0"/>
                <a:t>CBS</a:t>
              </a:r>
              <a:r>
                <a:rPr lang="zh-CN" altLang="en-US" dirty="0"/>
                <a:t>、</a:t>
              </a:r>
              <a:r>
                <a:rPr lang="en-US" altLang="zh-CN" dirty="0" err="1"/>
                <a:t>Politifact</a:t>
              </a:r>
              <a:r>
                <a:rPr lang="zh-CN" altLang="en-US" dirty="0"/>
                <a:t>、</a:t>
              </a:r>
              <a:r>
                <a:rPr lang="en-US" altLang="zh-CN" dirty="0"/>
                <a:t>Reuters</a:t>
              </a:r>
              <a:r>
                <a:rPr lang="zh-CN" altLang="en-US" dirty="0"/>
                <a:t>）相继指出其为</a:t>
              </a:r>
              <a:r>
                <a:rPr lang="en-US" altLang="zh-CN" dirty="0"/>
                <a:t>AI</a:t>
              </a:r>
              <a:r>
                <a:rPr lang="zh-CN" altLang="en-US" dirty="0"/>
                <a:t>合成</a:t>
              </a:r>
              <a:r>
                <a:rPr lang="en-US" altLang="zh-CN" dirty="0"/>
                <a:t>/</a:t>
              </a:r>
              <a:r>
                <a:rPr lang="zh-CN" altLang="en-US" dirty="0"/>
                <a:t>旧图移花接木，甚至出现“迪士尼乐园被淹”的</a:t>
              </a:r>
              <a:r>
                <a:rPr lang="en-US" altLang="zh-CN" dirty="0"/>
                <a:t>AI</a:t>
              </a:r>
              <a:r>
                <a:rPr lang="zh-CN" altLang="en-US" dirty="0"/>
                <a:t>图被俄方媒体二次传播。</a:t>
              </a:r>
              <a:endParaRPr lang="en-US" b="1" dirty="0"/>
            </a:p>
          </p:txBody>
        </p:sp>
      </p:grpSp>
      <p:pic>
        <p:nvPicPr>
          <p:cNvPr id="4" name="图片 3" descr="图示&#10;&#10;AI 生成的内容可能不正确。"/>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370" y="291151"/>
            <a:ext cx="2826080" cy="3451179"/>
          </a:xfrm>
          <a:prstGeom prst="rect">
            <a:avLst/>
          </a:prstGeom>
          <a:ln>
            <a:noFill/>
          </a:ln>
          <a:effectLst>
            <a:outerShdw blurRad="190500" algn="tl" rotWithShape="0">
              <a:srgbClr val="000000">
                <a:alpha val="70000"/>
              </a:srgbClr>
            </a:outerShdw>
          </a:effectLst>
        </p:spPr>
      </p:pic>
      <p:grpSp>
        <p:nvGrpSpPr>
          <p:cNvPr id="12" name="组合 11"/>
          <p:cNvGrpSpPr/>
          <p:nvPr/>
        </p:nvGrpSpPr>
        <p:grpSpPr>
          <a:xfrm>
            <a:off x="3673313" y="4212223"/>
            <a:ext cx="7164290" cy="2302992"/>
            <a:chOff x="609600" y="1658773"/>
            <a:chExt cx="5412828" cy="2302992"/>
          </a:xfrm>
        </p:grpSpPr>
        <p:grpSp>
          <p:nvGrpSpPr>
            <p:cNvPr id="13" name="组合 12"/>
            <p:cNvGrpSpPr/>
            <p:nvPr/>
          </p:nvGrpSpPr>
          <p:grpSpPr>
            <a:xfrm>
              <a:off x="609600" y="1658773"/>
              <a:ext cx="5412828" cy="2302992"/>
              <a:chOff x="609600" y="1658773"/>
              <a:chExt cx="5412828" cy="2302992"/>
            </a:xfrm>
          </p:grpSpPr>
          <p:sp>
            <p:nvSpPr>
              <p:cNvPr id="15" name="任意多边形 6"/>
              <p:cNvSpPr/>
              <p:nvPr>
                <p:custDataLst>
                  <p:tags r:id="rId4"/>
                </p:custDataLst>
              </p:nvPr>
            </p:nvSpPr>
            <p:spPr>
              <a:xfrm>
                <a:off x="609600" y="1954924"/>
                <a:ext cx="5412828" cy="2006841"/>
              </a:xfrm>
              <a:custGeom>
                <a:avLst/>
                <a:gdLst>
                  <a:gd name="connisteX0" fmla="*/ 0 w 127000"/>
                  <a:gd name="connsiteY0" fmla="*/ 203197 h 29633"/>
                  <a:gd name="connisteX1" fmla="*/ 203197 w 127000"/>
                  <a:gd name="connsiteY1" fmla="*/ 0 h 29633"/>
                  <a:gd name="connisteX2" fmla="*/ 8940802 w 127000"/>
                  <a:gd name="connsiteY2" fmla="*/ 0 h 29633"/>
                  <a:gd name="connisteX3" fmla="*/ 9144000 w 127000"/>
                  <a:gd name="connsiteY3" fmla="*/ 203197 h 29633"/>
                  <a:gd name="connisteX4" fmla="*/ 9144000 w 127000"/>
                  <a:gd name="connsiteY4" fmla="*/ 1930398 h 29633"/>
                  <a:gd name="connisteX5" fmla="*/ 8940802 w 127000"/>
                  <a:gd name="connsiteY5" fmla="*/ 2133596 h 29633"/>
                  <a:gd name="connisteX6" fmla="*/ 203197 w 127000"/>
                  <a:gd name="connsiteY6" fmla="*/ 2133596 h 29633"/>
                  <a:gd name="connisteX7" fmla="*/ 0 w 127000"/>
                  <a:gd name="connsiteY7" fmla="*/ 1930398 h 29633"/>
                  <a:gd name="connisteX8" fmla="*/ 0 w 127000"/>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0" h="2133597">
                    <a:moveTo>
                      <a:pt x="0" y="203198"/>
                    </a:moveTo>
                    <a:cubicBezTo>
                      <a:pt x="0" y="90974"/>
                      <a:pt x="90974" y="0"/>
                      <a:pt x="203198" y="0"/>
                    </a:cubicBezTo>
                    <a:lnTo>
                      <a:pt x="8940802" y="0"/>
                    </a:lnTo>
                    <a:cubicBezTo>
                      <a:pt x="9053026" y="0"/>
                      <a:pt x="9144000" y="90974"/>
                      <a:pt x="9144000" y="203198"/>
                    </a:cubicBezTo>
                    <a:lnTo>
                      <a:pt x="9144000" y="1930399"/>
                    </a:lnTo>
                    <a:cubicBezTo>
                      <a:pt x="9144000" y="2042632"/>
                      <a:pt x="9053026" y="2133597"/>
                      <a:pt x="8940802" y="2133597"/>
                    </a:cubicBezTo>
                    <a:lnTo>
                      <a:pt x="203198" y="2133597"/>
                    </a:lnTo>
                    <a:cubicBezTo>
                      <a:pt x="90974" y="2133597"/>
                      <a:pt x="0" y="2042632"/>
                      <a:pt x="0" y="1930399"/>
                    </a:cubicBezTo>
                    <a:lnTo>
                      <a:pt x="0" y="203198"/>
                    </a:lnTo>
                    <a:close/>
                  </a:path>
                </a:pathLst>
              </a:cu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6" name="矩形 15"/>
              <p:cNvSpPr/>
              <p:nvPr>
                <p:custDataLst>
                  <p:tags r:id="rId5"/>
                </p:custDataLst>
              </p:nvPr>
            </p:nvSpPr>
            <p:spPr>
              <a:xfrm>
                <a:off x="1664669" y="1658773"/>
                <a:ext cx="4062921" cy="523292"/>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effectLst>
                      <a:outerShdw blurRad="38100" dist="38100" dir="2700000" algn="tl">
                        <a:srgbClr val="000000">
                          <a:alpha val="43137"/>
                        </a:srgbClr>
                      </a:outerShdw>
                    </a:effectLst>
                  </a:rPr>
                  <a:t>2023 </a:t>
                </a:r>
                <a:r>
                  <a:rPr lang="zh-CN" altLang="en-US" dirty="0">
                    <a:effectLst>
                      <a:outerShdw blurRad="38100" dist="38100" dir="2700000" algn="tl">
                        <a:srgbClr val="000000">
                          <a:alpha val="43137"/>
                        </a:srgbClr>
                      </a:outerShdw>
                    </a:effectLst>
                  </a:rPr>
                  <a:t>年“</a:t>
                </a:r>
                <a:r>
                  <a:rPr lang="zh-CN" altLang="en-US" b="1" dirty="0">
                    <a:effectLst>
                      <a:outerShdw blurRad="38100" dist="38100" dir="2700000" algn="tl">
                        <a:srgbClr val="000000">
                          <a:alpha val="43137"/>
                        </a:srgbClr>
                      </a:outerShdw>
                    </a:effectLst>
                  </a:rPr>
                  <a:t>五角大楼爆炸</a:t>
                </a:r>
                <a:r>
                  <a:rPr lang="zh-CN" altLang="en-US" dirty="0">
                    <a:effectLst>
                      <a:outerShdw blurRad="38100" dist="38100" dir="2700000" algn="tl">
                        <a:srgbClr val="000000">
                          <a:alpha val="43137"/>
                        </a:srgbClr>
                      </a:outerShdw>
                    </a:effectLst>
                  </a:rPr>
                  <a:t>”</a:t>
                </a:r>
                <a:r>
                  <a:rPr lang="en-US" altLang="zh-CN" dirty="0">
                    <a:effectLst>
                      <a:outerShdw blurRad="38100" dist="38100" dir="2700000" algn="tl">
                        <a:srgbClr val="000000">
                          <a:alpha val="43137"/>
                        </a:srgbClr>
                      </a:outerShdw>
                    </a:effectLst>
                  </a:rPr>
                  <a:t>AI</a:t>
                </a:r>
                <a:r>
                  <a:rPr lang="zh-CN" altLang="en-US" dirty="0">
                    <a:effectLst>
                      <a:outerShdw blurRad="38100" dist="38100" dir="2700000" algn="tl">
                        <a:srgbClr val="000000">
                          <a:alpha val="43137"/>
                        </a:srgbClr>
                      </a:outerShdw>
                    </a:effectLst>
                  </a:rPr>
                  <a:t>图：金融外溢风险</a:t>
                </a:r>
                <a:endParaRPr lang="zh-CN" altLang="en-US" b="1" dirty="0">
                  <a:effectLst>
                    <a:outerShdw blurRad="38100" dist="38100" dir="2700000" algn="tl">
                      <a:srgbClr val="000000">
                        <a:alpha val="43137"/>
                      </a:srgbClr>
                    </a:outerShdw>
                  </a:effectLst>
                </a:endParaRPr>
              </a:p>
            </p:txBody>
          </p:sp>
        </p:grpSp>
        <p:sp>
          <p:nvSpPr>
            <p:cNvPr id="14" name="文本框 13"/>
            <p:cNvSpPr txBox="1"/>
            <p:nvPr/>
          </p:nvSpPr>
          <p:spPr>
            <a:xfrm>
              <a:off x="981547" y="2358179"/>
              <a:ext cx="4668934" cy="1200329"/>
            </a:xfrm>
            <a:prstGeom prst="rect">
              <a:avLst/>
            </a:prstGeom>
            <a:noFill/>
          </p:spPr>
          <p:txBody>
            <a:bodyPr wrap="square" rtlCol="0">
              <a:spAutoFit/>
            </a:bodyPr>
            <a:lstStyle/>
            <a:p>
              <a:r>
                <a:rPr lang="zh-CN" altLang="en-US" dirty="0"/>
                <a:t>一张推特上发布的 </a:t>
              </a:r>
              <a:r>
                <a:rPr lang="en-US" altLang="zh-CN" dirty="0"/>
                <a:t>AI </a:t>
              </a:r>
              <a:r>
                <a:rPr lang="zh-CN" altLang="en-US" dirty="0"/>
                <a:t>生成图像显示五角大楼发生大爆炸，引发了短暂混乱，甚至导致</a:t>
              </a:r>
              <a:r>
                <a:rPr lang="zh-CN" altLang="en-US" b="1" dirty="0"/>
                <a:t>股市小幅下跌</a:t>
              </a:r>
              <a:r>
                <a:rPr lang="zh-CN" altLang="en-US" dirty="0"/>
                <a:t>。据</a:t>
              </a:r>
              <a:r>
                <a:rPr lang="en-US" altLang="zh-CN" dirty="0"/>
                <a:t>《</a:t>
              </a:r>
              <a:r>
                <a:rPr lang="zh-CN" altLang="en-US" dirty="0"/>
                <a:t>华盛顿邮报</a:t>
              </a:r>
              <a:r>
                <a:rPr lang="en-US" altLang="zh-CN" dirty="0"/>
                <a:t>》</a:t>
              </a:r>
              <a:r>
                <a:rPr lang="zh-CN" altLang="en-US" dirty="0"/>
                <a:t>报道，该推文传播后，道琼斯工业指数在四分钟内下跌了 </a:t>
              </a:r>
              <a:r>
                <a:rPr lang="en-US" altLang="zh-CN" dirty="0"/>
                <a:t>85 </a:t>
              </a:r>
              <a:r>
                <a:rPr lang="zh-CN" altLang="en-US" dirty="0"/>
                <a:t>点，但很快反弹。</a:t>
              </a:r>
              <a:endParaRPr lang="en-US" b="1" dirty="0"/>
            </a:p>
          </p:txBody>
        </p:sp>
      </p:grpSp>
      <p:pic>
        <p:nvPicPr>
          <p:cNvPr id="11" name="图片 10" descr="图形用户界面, 网站&#10;&#10;AI 生成的内容可能不正确。"/>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5363" y="2943367"/>
            <a:ext cx="2929909" cy="3637129"/>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custDataLst>
              <p:tags r:id="rId1"/>
            </p:custDataLst>
          </p:nvPr>
        </p:nvSpPr>
        <p:spPr/>
        <p:txBody>
          <a:bodyPr/>
          <a:lstStyle/>
          <a:p>
            <a:r>
              <a:rPr lang="en-US" altLang="en-US"/>
              <a:t>03</a:t>
            </a:r>
            <a:endParaRPr lang="en-US" altLang="en-US"/>
          </a:p>
        </p:txBody>
      </p:sp>
      <p:sp>
        <p:nvSpPr>
          <p:cNvPr id="3" name="标题 2"/>
          <p:cNvSpPr>
            <a:spLocks noGrp="1"/>
          </p:cNvSpPr>
          <p:nvPr>
            <p:ph type="ctrTitle" idx="14"/>
            <p:custDataLst>
              <p:tags r:id="rId2"/>
            </p:custDataLst>
          </p:nvPr>
        </p:nvSpPr>
        <p:spPr/>
        <p:txBody>
          <a:bodyPr/>
          <a:lstStyle/>
          <a:p>
            <a:r>
              <a:rPr lang="zh-CN" altLang="en-US" sz="4000" dirty="0"/>
              <a:t>三类“拟真欺骗”的共性战术与差异</a:t>
            </a:r>
            <a:endParaRPr lang="zh-CN" altLang="en-US" sz="3800"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custDataLst>
              <p:tags r:id="rId1"/>
            </p:custDataLst>
          </p:nvPr>
        </p:nvPicPr>
        <p:blipFill>
          <a:blip r:embed="rId2"/>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2438403" y="609603"/>
            <a:ext cx="9283702" cy="761997"/>
          </a:xfrm>
          <a:noFill/>
        </p:spPr>
        <p:txBody>
          <a:bodyPr lIns="0" tIns="0" rIns="0" bIns="0" anchor="t">
            <a:noAutofit/>
          </a:bodyPr>
          <a:lstStyle/>
          <a:p>
            <a:pPr algn="l">
              <a:lnSpc>
                <a:spcPct val="114000"/>
              </a:lnSpc>
            </a:pPr>
            <a:r>
              <a:rPr lang="zh-CN" altLang="en-US" sz="4400" dirty="0">
                <a:solidFill>
                  <a:schemeClr val="tx1"/>
                </a:solidFill>
                <a:latin typeface="Microsoft YaHei UI" panose="020B0503020204020204" charset="-122"/>
                <a:ea typeface="Microsoft YaHei UI" panose="020B0503020204020204" charset="-122"/>
              </a:rPr>
              <a:t>“拟真欺骗”的共性战术</a:t>
            </a:r>
            <a:endParaRPr lang="zh-CN" altLang="en-US" sz="4400" dirty="0">
              <a:solidFill>
                <a:schemeClr val="tx1"/>
              </a:solidFill>
              <a:latin typeface="Microsoft YaHei UI" panose="020B0503020204020204" charset="-122"/>
              <a:ea typeface="Microsoft YaHei UI" panose="020B0503020204020204" charset="-122"/>
            </a:endParaRPr>
          </a:p>
        </p:txBody>
      </p:sp>
      <p:grpSp>
        <p:nvGrpSpPr>
          <p:cNvPr id="14" name="组合 13"/>
          <p:cNvGrpSpPr/>
          <p:nvPr/>
        </p:nvGrpSpPr>
        <p:grpSpPr>
          <a:xfrm>
            <a:off x="2292350" y="1821815"/>
            <a:ext cx="9366250" cy="4299585"/>
            <a:chOff x="3610" y="2869"/>
            <a:chExt cx="14750" cy="6771"/>
          </a:xfrm>
        </p:grpSpPr>
        <p:sp>
          <p:nvSpPr>
            <p:cNvPr id="4" name="文本框 3"/>
            <p:cNvSpPr txBox="1"/>
            <p:nvPr>
              <p:custDataLst>
                <p:tags r:id="rId4"/>
              </p:custDataLst>
            </p:nvPr>
          </p:nvSpPr>
          <p:spPr>
            <a:xfrm>
              <a:off x="3610" y="2869"/>
              <a:ext cx="2860" cy="2626"/>
            </a:xfrm>
            <a:prstGeom prst="rect">
              <a:avLst/>
            </a:prstGeom>
            <a:noFill/>
          </p:spPr>
          <p:txBody>
            <a:bodyPr wrap="square" lIns="0" tIns="0" rIns="0" bIns="0" rtlCol="0" anchor="ctr">
              <a:noAutofit/>
            </a:bodyPr>
            <a:lstStyle/>
            <a:p>
              <a:pPr algn="ctr">
                <a:lnSpc>
                  <a:spcPct val="109000"/>
                </a:lnSpc>
              </a:pPr>
              <a:r>
                <a:rPr lang="en-US" altLang="en-US" sz="10000">
                  <a:solidFill>
                    <a:schemeClr val="accent1"/>
                  </a:solidFill>
                  <a:latin typeface="Microsoft YaHei UI" panose="020B0503020204020204" charset="-122"/>
                  <a:ea typeface="Microsoft YaHei UI" panose="020B0503020204020204" charset="-122"/>
                </a:rPr>
                <a:t>01</a:t>
              </a:r>
              <a:endParaRPr lang="en-US" altLang="en-US" sz="10000">
                <a:solidFill>
                  <a:schemeClr val="accent1"/>
                </a:solidFill>
                <a:latin typeface="Microsoft YaHei UI" panose="020B0503020204020204" charset="-122"/>
                <a:ea typeface="Microsoft YaHei UI" panose="020B0503020204020204" charset="-122"/>
              </a:endParaRPr>
            </a:p>
          </p:txBody>
        </p:sp>
        <p:sp>
          <p:nvSpPr>
            <p:cNvPr id="5" name="文本框 4"/>
            <p:cNvSpPr txBox="1"/>
            <p:nvPr>
              <p:custDataLst>
                <p:tags r:id="rId5"/>
              </p:custDataLst>
            </p:nvPr>
          </p:nvSpPr>
          <p:spPr>
            <a:xfrm>
              <a:off x="3840" y="5880"/>
              <a:ext cx="4280" cy="640"/>
            </a:xfrm>
            <a:prstGeom prst="rect">
              <a:avLst/>
            </a:prstGeom>
            <a:noFill/>
          </p:spPr>
          <p:txBody>
            <a:bodyPr wrap="square" lIns="0" tIns="0" rIns="0" bIns="0" rtlCol="0" anchor="t">
              <a:noAutofit/>
            </a:bodyPr>
            <a:lstStyle/>
            <a:p>
              <a:pPr>
                <a:lnSpc>
                  <a:spcPct val="111000"/>
                </a:lnSpc>
              </a:pPr>
              <a:r>
                <a:rPr lang="zh-CN" altLang="en-US" sz="2400" dirty="0"/>
                <a:t>系统</a:t>
              </a:r>
              <a:r>
                <a:rPr lang="ja-JP" altLang="en-US" sz="2400" dirty="0"/>
                <a:t>作战链条</a:t>
              </a:r>
              <a:endParaRPr lang="zh-CN" altLang="en-US" sz="2400" dirty="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6"/>
              </p:custDataLst>
            </p:nvPr>
          </p:nvSpPr>
          <p:spPr>
            <a:xfrm>
              <a:off x="3840" y="6760"/>
              <a:ext cx="4240" cy="2880"/>
            </a:xfrm>
            <a:prstGeom prst="rect">
              <a:avLst/>
            </a:prstGeom>
            <a:noFill/>
          </p:spPr>
          <p:txBody>
            <a:bodyPr wrap="square" lIns="0" tIns="0" rIns="0" bIns="0" rtlCol="0" anchor="t">
              <a:noAutofit/>
            </a:bodyPr>
            <a:lstStyle/>
            <a:p>
              <a:pPr>
                <a:lnSpc>
                  <a:spcPct val="125000"/>
                </a:lnSpc>
              </a:pPr>
              <a:r>
                <a:rPr lang="zh-CN" altLang="en-US" sz="1600" dirty="0"/>
                <a:t>紧跟时事，贴近“真事件</a:t>
              </a:r>
              <a:r>
                <a:rPr lang="en-US" altLang="zh-CN" sz="1600" dirty="0"/>
                <a:t>/</a:t>
              </a:r>
              <a:r>
                <a:rPr lang="zh-CN" altLang="en-US" sz="1600" dirty="0"/>
                <a:t>真人</a:t>
              </a:r>
              <a:r>
                <a:rPr lang="en-US" altLang="zh-CN" sz="1600" dirty="0"/>
                <a:t>/</a:t>
              </a:r>
              <a:r>
                <a:rPr lang="zh-CN" altLang="en-US" sz="1600" dirty="0"/>
                <a:t>真品牌”的</a:t>
              </a:r>
              <a:r>
                <a:rPr lang="zh-CN" altLang="en-US" sz="1600" b="1" dirty="0"/>
                <a:t>同步窗口，</a:t>
              </a:r>
              <a:r>
                <a:rPr lang="zh-CN" altLang="en-US" sz="1600" dirty="0"/>
                <a:t>以频道名、头像、</a:t>
              </a:r>
              <a:r>
                <a:rPr lang="en-US" altLang="zh-CN" sz="1600" dirty="0"/>
                <a:t>Logo</a:t>
              </a:r>
              <a:r>
                <a:rPr lang="zh-CN" altLang="en-US" sz="1600" dirty="0"/>
                <a:t>、字幕条与口播文案模仿“官方</a:t>
              </a:r>
              <a:r>
                <a:rPr lang="en-US" altLang="zh-CN" sz="1600" dirty="0"/>
                <a:t>/</a:t>
              </a:r>
              <a:r>
                <a:rPr lang="zh-CN" altLang="en-US" sz="1600" dirty="0"/>
                <a:t>权威人士”，引导转账、抽奖、募捐或导流站外。</a:t>
              </a:r>
              <a:endParaRPr lang="zh-CN" altLang="en-US" sz="1600" dirty="0">
                <a:solidFill>
                  <a:schemeClr val="tx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8730" y="2869"/>
              <a:ext cx="2860" cy="2626"/>
            </a:xfrm>
            <a:prstGeom prst="rect">
              <a:avLst/>
            </a:prstGeom>
            <a:noFill/>
          </p:spPr>
          <p:txBody>
            <a:bodyPr wrap="square" lIns="0" tIns="0" rIns="0" bIns="0" rtlCol="0" anchor="ctr">
              <a:noAutofit/>
            </a:bodyPr>
            <a:lstStyle/>
            <a:p>
              <a:pPr algn="ctr">
                <a:lnSpc>
                  <a:spcPct val="109000"/>
                </a:lnSpc>
              </a:pPr>
              <a:r>
                <a:rPr lang="en-US" altLang="en-US" sz="10000">
                  <a:solidFill>
                    <a:schemeClr val="accent1"/>
                  </a:solidFill>
                  <a:latin typeface="Microsoft YaHei UI" panose="020B0503020204020204" charset="-122"/>
                  <a:ea typeface="Microsoft YaHei UI" panose="020B0503020204020204" charset="-122"/>
                </a:rPr>
                <a:t>02</a:t>
              </a:r>
              <a:endParaRPr lang="en-US" altLang="en-US" sz="10000">
                <a:solidFill>
                  <a:schemeClr val="accent1"/>
                </a:solidFill>
                <a:latin typeface="Microsoft YaHei UI" panose="020B0503020204020204" charset="-122"/>
                <a:ea typeface="Microsoft YaHei UI" panose="020B0503020204020204" charset="-122"/>
              </a:endParaRPr>
            </a:p>
          </p:txBody>
        </p:sp>
        <p:sp>
          <p:nvSpPr>
            <p:cNvPr id="8" name="文本框 7"/>
            <p:cNvSpPr txBox="1"/>
            <p:nvPr>
              <p:custDataLst>
                <p:tags r:id="rId8"/>
              </p:custDataLst>
            </p:nvPr>
          </p:nvSpPr>
          <p:spPr>
            <a:xfrm>
              <a:off x="8960" y="5880"/>
              <a:ext cx="4280" cy="640"/>
            </a:xfrm>
            <a:prstGeom prst="rect">
              <a:avLst/>
            </a:prstGeom>
            <a:noFill/>
          </p:spPr>
          <p:txBody>
            <a:bodyPr wrap="square" lIns="0" tIns="0" rIns="0" bIns="0" rtlCol="0" anchor="t">
              <a:noAutofit/>
            </a:bodyPr>
            <a:lstStyle/>
            <a:p>
              <a:pPr>
                <a:lnSpc>
                  <a:spcPct val="111000"/>
                </a:lnSpc>
              </a:pPr>
              <a:r>
                <a:rPr lang="ja-JP" altLang="en-US" sz="2400" dirty="0"/>
                <a:t>放大机制</a:t>
              </a:r>
              <a:endParaRPr lang="zh-CN" altLang="en-US" sz="2400" dirty="0">
                <a:solidFill>
                  <a:schemeClr val="tx1"/>
                </a:solidFill>
                <a:latin typeface="Microsoft YaHei UI" panose="020B0503020204020204" charset="-122"/>
                <a:ea typeface="Microsoft YaHei UI" panose="020B0503020204020204" charset="-122"/>
              </a:endParaRPr>
            </a:p>
          </p:txBody>
        </p:sp>
        <p:sp>
          <p:nvSpPr>
            <p:cNvPr id="9" name="文本框 8"/>
            <p:cNvSpPr txBox="1"/>
            <p:nvPr>
              <p:custDataLst>
                <p:tags r:id="rId9"/>
              </p:custDataLst>
            </p:nvPr>
          </p:nvSpPr>
          <p:spPr>
            <a:xfrm>
              <a:off x="8960" y="6760"/>
              <a:ext cx="4240" cy="2880"/>
            </a:xfrm>
            <a:prstGeom prst="rect">
              <a:avLst/>
            </a:prstGeom>
            <a:noFill/>
          </p:spPr>
          <p:txBody>
            <a:bodyPr wrap="square" lIns="0" tIns="0" rIns="0" bIns="0" rtlCol="0" anchor="t">
              <a:noAutofit/>
            </a:bodyPr>
            <a:lstStyle/>
            <a:p>
              <a:pPr>
                <a:lnSpc>
                  <a:spcPct val="125000"/>
                </a:lnSpc>
              </a:pPr>
              <a:r>
                <a:rPr lang="zh-CN" altLang="en-US" sz="1600" dirty="0"/>
                <a:t>搜索</a:t>
              </a:r>
              <a:r>
                <a:rPr lang="en-US" altLang="zh-CN" sz="1600" dirty="0"/>
                <a:t>/</a:t>
              </a:r>
              <a:r>
                <a:rPr lang="zh-CN" altLang="en-US" sz="1600" dirty="0"/>
                <a:t>推荐“位势”</a:t>
              </a:r>
              <a:r>
                <a:rPr lang="zh-CN" altLang="en-US" sz="1600" b="1" dirty="0"/>
                <a:t>决定能否穿过受众怀疑门槛；</a:t>
              </a:r>
              <a:r>
                <a:rPr lang="zh-CN" altLang="en-US" sz="1600" dirty="0"/>
                <a:t>这一处走红后，被搬运到其它平台、短视频二创、媒体再报道，形成“二次背书”。</a:t>
              </a:r>
              <a:r>
                <a:rPr lang="en-US" altLang="zh-CN" sz="1600" dirty="0"/>
                <a:t>Milton </a:t>
              </a:r>
              <a:r>
                <a:rPr lang="zh-CN" altLang="en-US" sz="1600" dirty="0"/>
                <a:t>的“迪士尼被淹”</a:t>
              </a:r>
              <a:r>
                <a:rPr lang="en-US" altLang="zh-CN" sz="1600" dirty="0"/>
                <a:t>AI </a:t>
              </a:r>
              <a:r>
                <a:rPr lang="zh-CN" altLang="en-US" sz="1600" dirty="0"/>
                <a:t>图就出现了</a:t>
              </a:r>
              <a:r>
                <a:rPr lang="zh-CN" altLang="en-US" sz="1600" b="1" dirty="0"/>
                <a:t>跨语言再传播</a:t>
              </a:r>
              <a:r>
                <a:rPr lang="zh-CN" altLang="en-US" sz="1600" dirty="0"/>
                <a:t>与外媒误引。</a:t>
              </a:r>
              <a:endParaRPr lang="zh-CN" altLang="en-US" sz="1600" dirty="0">
                <a:solidFill>
                  <a:schemeClr val="tx1"/>
                </a:solidFill>
                <a:latin typeface="Microsoft YaHei UI" panose="020B0503020204020204" charset="-122"/>
                <a:ea typeface="Microsoft YaHei UI" panose="020B0503020204020204" charset="-122"/>
              </a:endParaRPr>
            </a:p>
          </p:txBody>
        </p:sp>
        <p:sp>
          <p:nvSpPr>
            <p:cNvPr id="10" name="文本框 9"/>
            <p:cNvSpPr txBox="1"/>
            <p:nvPr>
              <p:custDataLst>
                <p:tags r:id="rId10"/>
              </p:custDataLst>
            </p:nvPr>
          </p:nvSpPr>
          <p:spPr>
            <a:xfrm>
              <a:off x="13850" y="2869"/>
              <a:ext cx="2860" cy="2626"/>
            </a:xfrm>
            <a:prstGeom prst="rect">
              <a:avLst/>
            </a:prstGeom>
            <a:noFill/>
          </p:spPr>
          <p:txBody>
            <a:bodyPr wrap="square" lIns="0" tIns="0" rIns="0" bIns="0" rtlCol="0" anchor="ctr">
              <a:noAutofit/>
            </a:bodyPr>
            <a:lstStyle/>
            <a:p>
              <a:pPr algn="ctr">
                <a:lnSpc>
                  <a:spcPct val="109000"/>
                </a:lnSpc>
              </a:pPr>
              <a:r>
                <a:rPr lang="en-US" altLang="en-US" sz="10000">
                  <a:solidFill>
                    <a:schemeClr val="accent1"/>
                  </a:solidFill>
                  <a:latin typeface="Microsoft YaHei UI" panose="020B0503020204020204" charset="-122"/>
                  <a:ea typeface="Microsoft YaHei UI" panose="020B0503020204020204" charset="-122"/>
                </a:rPr>
                <a:t>03</a:t>
              </a:r>
              <a:endParaRPr lang="en-US" altLang="en-US" sz="10000">
                <a:solidFill>
                  <a:schemeClr val="accent1"/>
                </a:solidFill>
                <a:latin typeface="Microsoft YaHei UI" panose="020B0503020204020204" charset="-122"/>
                <a:ea typeface="Microsoft YaHei UI" panose="020B0503020204020204" charset="-122"/>
              </a:endParaRPr>
            </a:p>
          </p:txBody>
        </p:sp>
        <p:sp>
          <p:nvSpPr>
            <p:cNvPr id="11" name="文本框 10"/>
            <p:cNvSpPr txBox="1"/>
            <p:nvPr>
              <p:custDataLst>
                <p:tags r:id="rId11"/>
              </p:custDataLst>
            </p:nvPr>
          </p:nvSpPr>
          <p:spPr>
            <a:xfrm>
              <a:off x="14080" y="5880"/>
              <a:ext cx="4280" cy="640"/>
            </a:xfrm>
            <a:prstGeom prst="rect">
              <a:avLst/>
            </a:prstGeom>
            <a:noFill/>
          </p:spPr>
          <p:txBody>
            <a:bodyPr wrap="square" lIns="0" tIns="0" rIns="0" bIns="0" rtlCol="0" anchor="t">
              <a:noAutofit/>
            </a:bodyPr>
            <a:lstStyle/>
            <a:p>
              <a:pPr>
                <a:lnSpc>
                  <a:spcPct val="111000"/>
                </a:lnSpc>
              </a:pPr>
              <a:r>
                <a:rPr lang="ja-JP" altLang="en-US" sz="2400" dirty="0"/>
                <a:t>变现与逃避</a:t>
              </a:r>
              <a:endParaRPr lang="zh-CN" altLang="en-US" sz="2400" dirty="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14080" y="6760"/>
              <a:ext cx="4240" cy="2880"/>
            </a:xfrm>
            <a:prstGeom prst="rect">
              <a:avLst/>
            </a:prstGeom>
            <a:noFill/>
          </p:spPr>
          <p:txBody>
            <a:bodyPr wrap="square" lIns="0" tIns="0" rIns="0" bIns="0" rtlCol="0" anchor="t">
              <a:noAutofit/>
            </a:bodyPr>
            <a:lstStyle/>
            <a:p>
              <a:pPr>
                <a:lnSpc>
                  <a:spcPct val="125000"/>
                </a:lnSpc>
              </a:pPr>
              <a:r>
                <a:rPr lang="zh-CN" altLang="en-US" sz="1600" dirty="0"/>
                <a:t>直接（转账</a:t>
              </a:r>
              <a:r>
                <a:rPr lang="en-US" altLang="zh-CN" sz="1600" dirty="0"/>
                <a:t>/</a:t>
              </a:r>
              <a:r>
                <a:rPr lang="zh-CN" altLang="en-US" sz="1600" dirty="0"/>
                <a:t>募捐</a:t>
              </a:r>
              <a:r>
                <a:rPr lang="en-US" altLang="zh-CN" sz="1600" dirty="0"/>
                <a:t>/“</a:t>
              </a:r>
              <a:r>
                <a:rPr lang="zh-CN" altLang="en-US" sz="1600" dirty="0"/>
                <a:t>空投”）与间接（涨粉→广告分成</a:t>
              </a:r>
              <a:r>
                <a:rPr lang="en-US" altLang="zh-CN" sz="1600" dirty="0"/>
                <a:t>/</a:t>
              </a:r>
              <a:r>
                <a:rPr lang="zh-CN" altLang="en-US" sz="1600" dirty="0"/>
                <a:t>导流）并存。在逃避策略中，使用</a:t>
              </a:r>
              <a:r>
                <a:rPr lang="zh-CN" altLang="en-US" sz="1600" b="1" dirty="0"/>
                <a:t>异构叙事</a:t>
              </a:r>
              <a:r>
                <a:rPr lang="zh-CN" altLang="en-US" sz="1600" dirty="0"/>
                <a:t>（技术炫耀</a:t>
              </a:r>
              <a:r>
                <a:rPr lang="en-US" altLang="zh-CN" sz="1600" dirty="0"/>
                <a:t>/</a:t>
              </a:r>
              <a:r>
                <a:rPr lang="zh-CN" altLang="en-US" sz="1600" dirty="0"/>
                <a:t>公益募捐</a:t>
              </a:r>
              <a:r>
                <a:rPr lang="en-US" altLang="zh-CN" sz="1600" dirty="0"/>
                <a:t>/</a:t>
              </a:r>
              <a:r>
                <a:rPr lang="zh-CN" altLang="en-US" sz="1600" dirty="0"/>
                <a:t>情绪动员）降低平台误报概率。</a:t>
              </a:r>
              <a:endParaRPr lang="zh-CN" altLang="en-US" sz="1600" dirty="0">
                <a:solidFill>
                  <a:schemeClr val="tx1"/>
                </a:solidFill>
                <a:latin typeface="Microsoft YaHei UI" panose="020B0503020204020204" charset="-122"/>
                <a:ea typeface="Microsoft YaHei UI" panose="020B0503020204020204" charset="-122"/>
              </a:endParaRPr>
            </a:p>
          </p:txBody>
        </p:sp>
      </p:grpSp>
      <p:sp>
        <p:nvSpPr>
          <p:cNvPr id="13" name="矩形 12"/>
          <p:cNvSpPr/>
          <p:nvPr>
            <p:custDataLst>
              <p:tags r:id="rId13"/>
            </p:custDataLst>
          </p:nvPr>
        </p:nvSpPr>
        <p:spPr>
          <a:xfrm>
            <a:off x="11684002"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custDataLst>
              <p:tags r:id="rId1"/>
            </p:custDataLst>
          </p:nvPr>
        </p:nvPicPr>
        <p:blipFill>
          <a:blip r:embed="rId2"/>
          <a:stretch>
            <a:fillRect/>
          </a:stretch>
        </p:blipFill>
        <p:spPr>
          <a:xfrm>
            <a:off x="10362565"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609603" y="609603"/>
            <a:ext cx="9283702" cy="761997"/>
          </a:xfrm>
          <a:noFill/>
        </p:spPr>
        <p:txBody>
          <a:bodyPr lIns="0" tIns="0" rIns="0" bIns="0" anchor="t">
            <a:noAutofit/>
          </a:bodyPr>
          <a:lstStyle/>
          <a:p>
            <a:pPr algn="l">
              <a:lnSpc>
                <a:spcPct val="114000"/>
              </a:lnSpc>
            </a:pPr>
            <a:r>
              <a:rPr lang="zh-CN" altLang="en-US" sz="4400" dirty="0">
                <a:solidFill>
                  <a:schemeClr val="tx1"/>
                </a:solidFill>
                <a:latin typeface="微软雅黑" panose="020B0503020204020204" charset="-122"/>
                <a:ea typeface="微软雅黑" panose="020B0503020204020204" charset="-122"/>
              </a:rPr>
              <a:t>“拟真欺骗”的关键差异</a:t>
            </a:r>
            <a:endParaRPr lang="zh-CN" altLang="en-US" sz="4400" dirty="0">
              <a:solidFill>
                <a:schemeClr val="tx1"/>
              </a:solidFill>
              <a:latin typeface="微软雅黑" panose="020B0503020204020204" charset="-122"/>
              <a:ea typeface="微软雅黑" panose="020B0503020204020204" charset="-122"/>
            </a:endParaRPr>
          </a:p>
        </p:txBody>
      </p:sp>
      <p:sp>
        <p:nvSpPr>
          <p:cNvPr id="4" name="矩形 3"/>
          <p:cNvSpPr/>
          <p:nvPr>
            <p:custDataLst>
              <p:tags r:id="rId4"/>
            </p:custDataLst>
          </p:nvPr>
        </p:nvSpPr>
        <p:spPr>
          <a:xfrm>
            <a:off x="0"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组合 16"/>
          <p:cNvGrpSpPr/>
          <p:nvPr/>
        </p:nvGrpSpPr>
        <p:grpSpPr>
          <a:xfrm>
            <a:off x="607707" y="1972102"/>
            <a:ext cx="9625965" cy="4114800"/>
            <a:chOff x="960" y="3120"/>
            <a:chExt cx="15159" cy="6480"/>
          </a:xfrm>
        </p:grpSpPr>
        <p:sp>
          <p:nvSpPr>
            <p:cNvPr id="5" name="任意多边形 4"/>
            <p:cNvSpPr/>
            <p:nvPr>
              <p:custDataLst>
                <p:tags r:id="rId5"/>
              </p:custDataLst>
            </p:nvPr>
          </p:nvSpPr>
          <p:spPr>
            <a:xfrm>
              <a:off x="960" y="3360"/>
              <a:ext cx="1200" cy="1200"/>
            </a:xfrm>
            <a:custGeom>
              <a:avLst/>
              <a:gdLst>
                <a:gd name="connisteX0" fmla="*/ 0 w 10583"/>
                <a:gd name="connsiteY0" fmla="*/ 101598 h 10583"/>
                <a:gd name="connisteX1" fmla="*/ 101598 w 10583"/>
                <a:gd name="connsiteY1" fmla="*/ 0 h 10583"/>
                <a:gd name="connisteX2" fmla="*/ 660397 w 10583"/>
                <a:gd name="connsiteY2" fmla="*/ 0 h 10583"/>
                <a:gd name="connisteX3" fmla="*/ 761996 w 10583"/>
                <a:gd name="connsiteY3" fmla="*/ 101598 h 10583"/>
                <a:gd name="connisteX4" fmla="*/ 761996 w 10583"/>
                <a:gd name="connsiteY4" fmla="*/ 660397 h 10583"/>
                <a:gd name="connisteX5" fmla="*/ 660397 w 10583"/>
                <a:gd name="connsiteY5" fmla="*/ 761996 h 10583"/>
                <a:gd name="connisteX6" fmla="*/ 101598 w 10583"/>
                <a:gd name="connsiteY6" fmla="*/ 761996 h 10583"/>
                <a:gd name="connisteX7" fmla="*/ 0 w 10583"/>
                <a:gd name="connsiteY7" fmla="*/ 660397 h 10583"/>
                <a:gd name="connisteX8" fmla="*/ 0 w 10583"/>
                <a:gd name="connsiteY8" fmla="*/ 101598 h 105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761997" h="761997">
                  <a:moveTo>
                    <a:pt x="0" y="101599"/>
                  </a:moveTo>
                  <a:cubicBezTo>
                    <a:pt x="0" y="45491"/>
                    <a:pt x="45491" y="0"/>
                    <a:pt x="101599" y="0"/>
                  </a:cubicBezTo>
                  <a:lnTo>
                    <a:pt x="660398" y="0"/>
                  </a:lnTo>
                  <a:cubicBezTo>
                    <a:pt x="716515" y="0"/>
                    <a:pt x="761997" y="45491"/>
                    <a:pt x="761997" y="101599"/>
                  </a:cubicBezTo>
                  <a:lnTo>
                    <a:pt x="761997" y="660398"/>
                  </a:lnTo>
                  <a:cubicBezTo>
                    <a:pt x="761997" y="716515"/>
                    <a:pt x="716515" y="761997"/>
                    <a:pt x="660398" y="761997"/>
                  </a:cubicBezTo>
                  <a:lnTo>
                    <a:pt x="101599" y="761997"/>
                  </a:lnTo>
                  <a:cubicBezTo>
                    <a:pt x="45491" y="761997"/>
                    <a:pt x="0" y="716515"/>
                    <a:pt x="0" y="660398"/>
                  </a:cubicBezTo>
                  <a:lnTo>
                    <a:pt x="0" y="101599"/>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6"/>
              </p:custDataLst>
            </p:nvPr>
          </p:nvSpPr>
          <p:spPr>
            <a:xfrm>
              <a:off x="1160" y="3565"/>
              <a:ext cx="800" cy="735"/>
            </a:xfrm>
            <a:prstGeom prst="rect">
              <a:avLst/>
            </a:prstGeom>
            <a:noFill/>
          </p:spPr>
          <p:txBody>
            <a:bodyPr wrap="square" lIns="0" tIns="0" rIns="0" bIns="0" rtlCol="0" anchor="ctr">
              <a:noAutofit/>
            </a:bodyPr>
            <a:lstStyle/>
            <a:p>
              <a:pPr algn="ctr">
                <a:lnSpc>
                  <a:spcPct val="109000"/>
                </a:lnSpc>
              </a:pPr>
              <a:r>
                <a:rPr lang="en-US" altLang="en-US" sz="2800" dirty="0">
                  <a:solidFill>
                    <a:schemeClr val="bg1"/>
                  </a:solidFill>
                  <a:latin typeface="Microsoft YaHei UI" panose="020B0503020204020204" charset="-122"/>
                  <a:ea typeface="Microsoft YaHei UI" panose="020B0503020204020204" charset="-122"/>
                </a:rPr>
                <a:t>01</a:t>
              </a:r>
              <a:endParaRPr lang="en-US" altLang="en-US" sz="2800" dirty="0">
                <a:solidFill>
                  <a:schemeClr val="bg1"/>
                </a:solidFill>
                <a:latin typeface="Microsoft YaHei UI" panose="020B0503020204020204" charset="-122"/>
                <a:ea typeface="Microsoft YaHei UI" panose="020B0503020204020204" charset="-122"/>
              </a:endParaRPr>
            </a:p>
          </p:txBody>
        </p:sp>
        <p:sp>
          <p:nvSpPr>
            <p:cNvPr id="7" name="文本框 6"/>
            <p:cNvSpPr txBox="1"/>
            <p:nvPr>
              <p:custDataLst>
                <p:tags r:id="rId7"/>
              </p:custDataLst>
            </p:nvPr>
          </p:nvSpPr>
          <p:spPr>
            <a:xfrm>
              <a:off x="2480" y="3120"/>
              <a:ext cx="13000" cy="640"/>
            </a:xfrm>
            <a:prstGeom prst="rect">
              <a:avLst/>
            </a:prstGeom>
            <a:noFill/>
          </p:spPr>
          <p:txBody>
            <a:bodyPr wrap="square" lIns="0" tIns="0" rIns="0" bIns="0" rtlCol="0" anchor="t">
              <a:noAutofit/>
            </a:bodyPr>
            <a:lstStyle/>
            <a:p>
              <a:pPr>
                <a:lnSpc>
                  <a:spcPct val="111000"/>
                </a:lnSpc>
              </a:pPr>
              <a:r>
                <a:rPr lang="zh-CN" altLang="en-US" sz="2400" b="1" dirty="0"/>
                <a:t>深伪直播</a:t>
              </a:r>
              <a:r>
                <a:rPr lang="zh-CN" altLang="en-US" sz="2400" dirty="0"/>
                <a:t>：以短时高转化为目标，追求“爆点</a:t>
              </a:r>
              <a:r>
                <a:rPr lang="en-US" altLang="zh-CN" sz="2400" dirty="0"/>
                <a:t>—</a:t>
              </a:r>
              <a:r>
                <a:rPr lang="zh-CN" altLang="en-US" sz="2400" dirty="0"/>
                <a:t>下架前变现”</a:t>
              </a:r>
              <a:endParaRPr lang="zh-CN" altLang="en-US" sz="2400" dirty="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8"/>
              </p:custDataLst>
            </p:nvPr>
          </p:nvSpPr>
          <p:spPr>
            <a:xfrm>
              <a:off x="2480" y="3840"/>
              <a:ext cx="12960" cy="960"/>
            </a:xfrm>
            <a:prstGeom prst="rect">
              <a:avLst/>
            </a:prstGeom>
            <a:noFill/>
          </p:spPr>
          <p:txBody>
            <a:bodyPr wrap="square" lIns="0" tIns="0" rIns="0" bIns="0" rtlCol="0" anchor="t">
              <a:noAutofit/>
            </a:bodyPr>
            <a:lstStyle/>
            <a:p>
              <a:pPr>
                <a:lnSpc>
                  <a:spcPct val="125000"/>
                </a:lnSpc>
              </a:pPr>
              <a:r>
                <a:rPr lang="zh-CN" altLang="en-US" sz="1600" dirty="0"/>
                <a:t>金融直接损失 </a:t>
              </a:r>
              <a:r>
                <a:rPr lang="en-US" altLang="zh-CN" sz="1600" dirty="0"/>
                <a:t>+ </a:t>
              </a:r>
              <a:r>
                <a:rPr lang="zh-CN" altLang="en-US" sz="1600" dirty="0"/>
                <a:t>账号安全（被钓鱼、被盗号再二次行骗）。在马斯克</a:t>
              </a:r>
              <a:r>
                <a:rPr lang="en-US" altLang="zh-CN" sz="1600" dirty="0"/>
                <a:t>/</a:t>
              </a:r>
              <a:r>
                <a:rPr lang="zh-CN" altLang="en-US" sz="1600" dirty="0"/>
                <a:t>黄仁勋案例中，单场</a:t>
              </a:r>
              <a:r>
                <a:rPr lang="en-US" altLang="zh-CN" sz="1600" dirty="0"/>
                <a:t>/</a:t>
              </a:r>
              <a:r>
                <a:rPr lang="zh-CN" altLang="en-US" sz="1600" dirty="0"/>
                <a:t>短周即可达到万级至十万美元级损失。</a:t>
              </a:r>
              <a:endParaRPr lang="zh-CN" altLang="en-US" sz="1600" dirty="0">
                <a:solidFill>
                  <a:schemeClr val="tx1"/>
                </a:solidFill>
                <a:latin typeface="Microsoft YaHei UI" panose="020B0503020204020204" charset="-122"/>
                <a:ea typeface="Microsoft YaHei UI" panose="020B0503020204020204" charset="-122"/>
              </a:endParaRPr>
            </a:p>
          </p:txBody>
        </p:sp>
        <p:sp>
          <p:nvSpPr>
            <p:cNvPr id="9" name="任意多边形 8"/>
            <p:cNvSpPr/>
            <p:nvPr>
              <p:custDataLst>
                <p:tags r:id="rId9"/>
              </p:custDataLst>
            </p:nvPr>
          </p:nvSpPr>
          <p:spPr>
            <a:xfrm>
              <a:off x="960" y="5760"/>
              <a:ext cx="1200" cy="1199"/>
            </a:xfrm>
            <a:custGeom>
              <a:avLst/>
              <a:gdLst>
                <a:gd name="connisteX0" fmla="*/ 0 w 10583"/>
                <a:gd name="connsiteY0" fmla="*/ 101598 h 10583"/>
                <a:gd name="connisteX1" fmla="*/ 101598 w 10583"/>
                <a:gd name="connsiteY1" fmla="*/ 0 h 10583"/>
                <a:gd name="connisteX2" fmla="*/ 660397 w 10583"/>
                <a:gd name="connsiteY2" fmla="*/ 0 h 10583"/>
                <a:gd name="connisteX3" fmla="*/ 761996 w 10583"/>
                <a:gd name="connsiteY3" fmla="*/ 101598 h 10583"/>
                <a:gd name="connisteX4" fmla="*/ 761996 w 10583"/>
                <a:gd name="connsiteY4" fmla="*/ 660397 h 10583"/>
                <a:gd name="connisteX5" fmla="*/ 660397 w 10583"/>
                <a:gd name="connsiteY5" fmla="*/ 761996 h 10583"/>
                <a:gd name="connisteX6" fmla="*/ 101598 w 10583"/>
                <a:gd name="connsiteY6" fmla="*/ 761996 h 10583"/>
                <a:gd name="connisteX7" fmla="*/ 0 w 10583"/>
                <a:gd name="connsiteY7" fmla="*/ 660397 h 10583"/>
                <a:gd name="connisteX8" fmla="*/ 0 w 10583"/>
                <a:gd name="connsiteY8" fmla="*/ 101598 h 105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761997" h="761997">
                  <a:moveTo>
                    <a:pt x="0" y="101599"/>
                  </a:moveTo>
                  <a:cubicBezTo>
                    <a:pt x="0" y="45491"/>
                    <a:pt x="45491" y="0"/>
                    <a:pt x="101599" y="0"/>
                  </a:cubicBezTo>
                  <a:lnTo>
                    <a:pt x="660398" y="0"/>
                  </a:lnTo>
                  <a:cubicBezTo>
                    <a:pt x="716515" y="0"/>
                    <a:pt x="761997" y="45491"/>
                    <a:pt x="761997" y="101599"/>
                  </a:cubicBezTo>
                  <a:lnTo>
                    <a:pt x="761997" y="660398"/>
                  </a:lnTo>
                  <a:cubicBezTo>
                    <a:pt x="761997" y="716515"/>
                    <a:pt x="716515" y="761997"/>
                    <a:pt x="660398" y="761997"/>
                  </a:cubicBezTo>
                  <a:lnTo>
                    <a:pt x="101599" y="761997"/>
                  </a:lnTo>
                  <a:cubicBezTo>
                    <a:pt x="45491" y="761997"/>
                    <a:pt x="0" y="716515"/>
                    <a:pt x="0" y="660398"/>
                  </a:cubicBezTo>
                  <a:lnTo>
                    <a:pt x="0" y="101599"/>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1160" y="5965"/>
              <a:ext cx="800" cy="735"/>
            </a:xfrm>
            <a:prstGeom prst="rect">
              <a:avLst/>
            </a:prstGeom>
            <a:noFill/>
          </p:spPr>
          <p:txBody>
            <a:bodyPr wrap="square" lIns="0" tIns="0" rIns="0" bIns="0" rtlCol="0" anchor="ctr">
              <a:noAutofit/>
            </a:bodyPr>
            <a:lstStyle/>
            <a:p>
              <a:pPr algn="ctr">
                <a:lnSpc>
                  <a:spcPct val="109000"/>
                </a:lnSpc>
              </a:pPr>
              <a:r>
                <a:rPr lang="en-US" altLang="en-US" sz="2800">
                  <a:solidFill>
                    <a:schemeClr val="bg1"/>
                  </a:solidFill>
                  <a:latin typeface="Microsoft YaHei UI" panose="020B0503020204020204" charset="-122"/>
                  <a:ea typeface="Microsoft YaHei UI" panose="020B0503020204020204" charset="-122"/>
                </a:rPr>
                <a:t>02</a:t>
              </a:r>
              <a:endParaRPr lang="en-US" altLang="en-US" sz="2800">
                <a:solidFill>
                  <a:schemeClr val="bg1"/>
                </a:solidFill>
                <a:latin typeface="Microsoft YaHei UI" panose="020B0503020204020204" charset="-122"/>
                <a:ea typeface="Microsoft YaHei UI" panose="020B0503020204020204" charset="-122"/>
              </a:endParaRPr>
            </a:p>
          </p:txBody>
        </p:sp>
        <p:sp>
          <p:nvSpPr>
            <p:cNvPr id="11" name="文本框 10"/>
            <p:cNvSpPr txBox="1"/>
            <p:nvPr>
              <p:custDataLst>
                <p:tags r:id="rId11"/>
              </p:custDataLst>
            </p:nvPr>
          </p:nvSpPr>
          <p:spPr>
            <a:xfrm>
              <a:off x="2480" y="5520"/>
              <a:ext cx="13639" cy="640"/>
            </a:xfrm>
            <a:prstGeom prst="rect">
              <a:avLst/>
            </a:prstGeom>
            <a:noFill/>
          </p:spPr>
          <p:txBody>
            <a:bodyPr wrap="square" lIns="0" tIns="0" rIns="0" bIns="0" rtlCol="0" anchor="t">
              <a:noAutofit/>
            </a:bodyPr>
            <a:lstStyle/>
            <a:p>
              <a:pPr>
                <a:lnSpc>
                  <a:spcPct val="111000"/>
                </a:lnSpc>
              </a:pPr>
              <a:r>
                <a:rPr lang="en-US" altLang="zh-CN" sz="2400" b="1" dirty="0"/>
                <a:t>AI</a:t>
              </a:r>
              <a:r>
                <a:rPr lang="zh-CN" altLang="en-US" sz="2400" b="1" dirty="0"/>
                <a:t>网红</a:t>
              </a:r>
              <a:r>
                <a:rPr lang="zh-CN" altLang="en-US" sz="2400" dirty="0"/>
                <a:t>：以长期关系经营为核心，围绕情感在场与品牌合作盈利</a:t>
              </a:r>
              <a:endParaRPr lang="en-US" altLang="zh-CN" sz="2400" dirty="0">
                <a:solidFill>
                  <a:schemeClr val="tx1"/>
                </a:solidFill>
                <a:latin typeface="Microsoft YaHei UI" panose="020B0503020204020204" charset="-122"/>
                <a:ea typeface="Microsoft YaHei UI" panose="020B0503020204020204" charset="-122"/>
              </a:endParaRPr>
            </a:p>
          </p:txBody>
        </p:sp>
        <p:sp>
          <p:nvSpPr>
            <p:cNvPr id="12" name="文本框 11"/>
            <p:cNvSpPr txBox="1"/>
            <p:nvPr>
              <p:custDataLst>
                <p:tags r:id="rId12"/>
              </p:custDataLst>
            </p:nvPr>
          </p:nvSpPr>
          <p:spPr>
            <a:xfrm>
              <a:off x="2480" y="6240"/>
              <a:ext cx="12960" cy="960"/>
            </a:xfrm>
            <a:prstGeom prst="rect">
              <a:avLst/>
            </a:prstGeom>
            <a:noFill/>
          </p:spPr>
          <p:txBody>
            <a:bodyPr wrap="square" lIns="0" tIns="0" rIns="0" bIns="0" rtlCol="0" anchor="t">
              <a:noAutofit/>
            </a:bodyPr>
            <a:lstStyle/>
            <a:p>
              <a:pPr>
                <a:lnSpc>
                  <a:spcPct val="125000"/>
                </a:lnSpc>
              </a:pPr>
              <a:r>
                <a:rPr lang="en-US" altLang="zh-CN" sz="1600" dirty="0"/>
                <a:t>AI </a:t>
              </a:r>
              <a:r>
                <a:rPr lang="zh-CN" altLang="en-US" sz="1600" dirty="0"/>
                <a:t>网红依赖长期“情感在场”与品牌合作的可预期触达（持续产出</a:t>
              </a:r>
              <a:r>
                <a:rPr lang="en-US" altLang="zh-CN" sz="1600" dirty="0"/>
                <a:t>+</a:t>
              </a:r>
              <a:r>
                <a:rPr lang="zh-CN" altLang="en-US" sz="1600" dirty="0"/>
                <a:t>平台推荐的稳定性）。</a:t>
              </a:r>
              <a:endParaRPr lang="en-US" altLang="zh-CN" sz="1600" dirty="0"/>
            </a:p>
            <a:p>
              <a:pPr>
                <a:lnSpc>
                  <a:spcPct val="125000"/>
                </a:lnSpc>
              </a:pPr>
              <a:r>
                <a:rPr lang="zh-CN" altLang="en-US" sz="1600" dirty="0"/>
                <a:t>未披露的商业背书可能误导未成年人或脆弱群体。</a:t>
              </a:r>
              <a:endParaRPr lang="zh-CN" altLang="en-US" sz="1600" dirty="0">
                <a:solidFill>
                  <a:schemeClr val="tx1"/>
                </a:solidFill>
                <a:latin typeface="Microsoft YaHei UI" panose="020B0503020204020204" charset="-122"/>
                <a:ea typeface="Microsoft YaHei UI" panose="020B0503020204020204" charset="-122"/>
              </a:endParaRPr>
            </a:p>
          </p:txBody>
        </p:sp>
        <p:sp>
          <p:nvSpPr>
            <p:cNvPr id="13" name="任意多边形 12"/>
            <p:cNvSpPr/>
            <p:nvPr>
              <p:custDataLst>
                <p:tags r:id="rId13"/>
              </p:custDataLst>
            </p:nvPr>
          </p:nvSpPr>
          <p:spPr>
            <a:xfrm>
              <a:off x="960" y="8160"/>
              <a:ext cx="1200" cy="1200"/>
            </a:xfrm>
            <a:custGeom>
              <a:avLst/>
              <a:gdLst>
                <a:gd name="connisteX0" fmla="*/ 0 w 10583"/>
                <a:gd name="connsiteY0" fmla="*/ 101598 h 10583"/>
                <a:gd name="connisteX1" fmla="*/ 101598 w 10583"/>
                <a:gd name="connsiteY1" fmla="*/ 0 h 10583"/>
                <a:gd name="connisteX2" fmla="*/ 660397 w 10583"/>
                <a:gd name="connsiteY2" fmla="*/ 0 h 10583"/>
                <a:gd name="connisteX3" fmla="*/ 761996 w 10583"/>
                <a:gd name="connsiteY3" fmla="*/ 101598 h 10583"/>
                <a:gd name="connisteX4" fmla="*/ 761996 w 10583"/>
                <a:gd name="connsiteY4" fmla="*/ 660397 h 10583"/>
                <a:gd name="connisteX5" fmla="*/ 660397 w 10583"/>
                <a:gd name="connsiteY5" fmla="*/ 761996 h 10583"/>
                <a:gd name="connisteX6" fmla="*/ 101598 w 10583"/>
                <a:gd name="connsiteY6" fmla="*/ 761996 h 10583"/>
                <a:gd name="connisteX7" fmla="*/ 0 w 10583"/>
                <a:gd name="connsiteY7" fmla="*/ 660397 h 10583"/>
                <a:gd name="connisteX8" fmla="*/ 0 w 10583"/>
                <a:gd name="connsiteY8" fmla="*/ 101598 h 105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761997" h="761997">
                  <a:moveTo>
                    <a:pt x="0" y="101599"/>
                  </a:moveTo>
                  <a:cubicBezTo>
                    <a:pt x="0" y="45491"/>
                    <a:pt x="45491" y="0"/>
                    <a:pt x="101599" y="0"/>
                  </a:cubicBezTo>
                  <a:lnTo>
                    <a:pt x="660398" y="0"/>
                  </a:lnTo>
                  <a:cubicBezTo>
                    <a:pt x="716515" y="0"/>
                    <a:pt x="761997" y="45491"/>
                    <a:pt x="761997" y="101599"/>
                  </a:cubicBezTo>
                  <a:lnTo>
                    <a:pt x="761997" y="660398"/>
                  </a:lnTo>
                  <a:cubicBezTo>
                    <a:pt x="761997" y="716515"/>
                    <a:pt x="716515" y="761997"/>
                    <a:pt x="660398" y="761997"/>
                  </a:cubicBezTo>
                  <a:lnTo>
                    <a:pt x="101599" y="761997"/>
                  </a:lnTo>
                  <a:cubicBezTo>
                    <a:pt x="45491" y="761997"/>
                    <a:pt x="0" y="716515"/>
                    <a:pt x="0" y="660398"/>
                  </a:cubicBezTo>
                  <a:lnTo>
                    <a:pt x="0" y="101599"/>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文本框 13"/>
            <p:cNvSpPr txBox="1"/>
            <p:nvPr>
              <p:custDataLst>
                <p:tags r:id="rId14"/>
              </p:custDataLst>
            </p:nvPr>
          </p:nvSpPr>
          <p:spPr>
            <a:xfrm>
              <a:off x="1160" y="8365"/>
              <a:ext cx="800" cy="735"/>
            </a:xfrm>
            <a:prstGeom prst="rect">
              <a:avLst/>
            </a:prstGeom>
            <a:noFill/>
          </p:spPr>
          <p:txBody>
            <a:bodyPr wrap="square" lIns="0" tIns="0" rIns="0" bIns="0" rtlCol="0" anchor="ctr">
              <a:noAutofit/>
            </a:bodyPr>
            <a:lstStyle/>
            <a:p>
              <a:pPr algn="ctr">
                <a:lnSpc>
                  <a:spcPct val="109000"/>
                </a:lnSpc>
              </a:pPr>
              <a:r>
                <a:rPr lang="en-US" altLang="en-US" sz="2800">
                  <a:solidFill>
                    <a:schemeClr val="bg1"/>
                  </a:solidFill>
                  <a:latin typeface="Microsoft YaHei UI" panose="020B0503020204020204" charset="-122"/>
                  <a:ea typeface="Microsoft YaHei UI" panose="020B0503020204020204" charset="-122"/>
                </a:rPr>
                <a:t>03</a:t>
              </a:r>
              <a:endParaRPr lang="en-US" altLang="en-US" sz="2800">
                <a:solidFill>
                  <a:schemeClr val="bg1"/>
                </a:solidFill>
                <a:latin typeface="Microsoft YaHei UI" panose="020B0503020204020204" charset="-122"/>
                <a:ea typeface="Microsoft YaHei UI" panose="020B0503020204020204" charset="-122"/>
              </a:endParaRPr>
            </a:p>
          </p:txBody>
        </p:sp>
        <p:sp>
          <p:nvSpPr>
            <p:cNvPr id="15" name="文本框 14"/>
            <p:cNvSpPr txBox="1"/>
            <p:nvPr>
              <p:custDataLst>
                <p:tags r:id="rId15"/>
              </p:custDataLst>
            </p:nvPr>
          </p:nvSpPr>
          <p:spPr>
            <a:xfrm>
              <a:off x="2460" y="7920"/>
              <a:ext cx="13000" cy="640"/>
            </a:xfrm>
            <a:prstGeom prst="rect">
              <a:avLst/>
            </a:prstGeom>
            <a:noFill/>
          </p:spPr>
          <p:txBody>
            <a:bodyPr wrap="square" lIns="0" tIns="0" rIns="0" bIns="0" rtlCol="0" anchor="t">
              <a:noAutofit/>
            </a:bodyPr>
            <a:lstStyle/>
            <a:p>
              <a:pPr>
                <a:lnSpc>
                  <a:spcPct val="111000"/>
                </a:lnSpc>
              </a:pPr>
              <a:r>
                <a:rPr lang="zh-CN" altLang="en-US" sz="2400" b="1" dirty="0"/>
                <a:t>灾情谣言</a:t>
              </a:r>
              <a:r>
                <a:rPr lang="zh-CN" altLang="en-US" sz="2400" dirty="0"/>
                <a:t>：以情绪动员为手段，目的包括流量和政治议程</a:t>
              </a:r>
              <a:endParaRPr lang="zh-CN" altLang="en-US" sz="2400" dirty="0">
                <a:solidFill>
                  <a:schemeClr val="tx1"/>
                </a:solidFill>
                <a:latin typeface="Microsoft YaHei UI" panose="020B0503020204020204" charset="-122"/>
                <a:ea typeface="Microsoft YaHei UI" panose="020B0503020204020204" charset="-122"/>
              </a:endParaRPr>
            </a:p>
          </p:txBody>
        </p:sp>
        <p:sp>
          <p:nvSpPr>
            <p:cNvPr id="16" name="文本框 15"/>
            <p:cNvSpPr txBox="1"/>
            <p:nvPr>
              <p:custDataLst>
                <p:tags r:id="rId16"/>
              </p:custDataLst>
            </p:nvPr>
          </p:nvSpPr>
          <p:spPr>
            <a:xfrm>
              <a:off x="2480" y="8640"/>
              <a:ext cx="12960" cy="960"/>
            </a:xfrm>
            <a:prstGeom prst="rect">
              <a:avLst/>
            </a:prstGeom>
            <a:noFill/>
          </p:spPr>
          <p:txBody>
            <a:bodyPr wrap="square" lIns="0" tIns="0" rIns="0" bIns="0" rtlCol="0" anchor="t">
              <a:noAutofit/>
            </a:bodyPr>
            <a:lstStyle/>
            <a:p>
              <a:pPr>
                <a:lnSpc>
                  <a:spcPct val="125000"/>
                </a:lnSpc>
              </a:pPr>
              <a:r>
                <a:rPr lang="zh-CN" altLang="en-US" sz="1600" dirty="0"/>
                <a:t>以流量红利为主，辅以政治议程；灾情谣言利用危机心理学：在不确定、情绪高张时，用“超现实视觉”与“阴谋框架”占坑，甚至出现“气象武器”叙事。</a:t>
              </a:r>
              <a:endParaRPr lang="zh-CN" altLang="en-US" sz="1600" dirty="0">
                <a:solidFill>
                  <a:schemeClr val="tx1"/>
                </a:solidFill>
                <a:latin typeface="Microsoft YaHei UI" panose="020B0503020204020204" charset="-122"/>
                <a:ea typeface="Microsoft YaHei UI" panose="020B0503020204020204" charset="-122"/>
              </a:endParaRPr>
            </a:p>
          </p:txBody>
        </p:sp>
      </p:grpSp>
    </p:spTree>
    <p:custDataLst>
      <p:tags r:id="rId1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custDataLst>
              <p:tags r:id="rId1"/>
            </p:custDataLst>
          </p:nvPr>
        </p:nvSpPr>
        <p:spPr/>
        <p:txBody>
          <a:bodyPr/>
          <a:lstStyle/>
          <a:p>
            <a:r>
              <a:rPr lang="en-US" altLang="en-US" dirty="0"/>
              <a:t>04</a:t>
            </a:r>
            <a:endParaRPr lang="en-US" altLang="en-US" dirty="0"/>
          </a:p>
        </p:txBody>
      </p:sp>
      <p:sp>
        <p:nvSpPr>
          <p:cNvPr id="3" name="标题 2"/>
          <p:cNvSpPr>
            <a:spLocks noGrp="1"/>
          </p:cNvSpPr>
          <p:nvPr>
            <p:ph type="ctrTitle" idx="14"/>
            <p:custDataLst>
              <p:tags r:id="rId2"/>
            </p:custDataLst>
          </p:nvPr>
        </p:nvSpPr>
        <p:spPr/>
        <p:txBody>
          <a:bodyPr/>
          <a:lstStyle/>
          <a:p>
            <a:r>
              <a:rPr lang="zh-CN" altLang="en-US" sz="3800" dirty="0"/>
              <a:t>伦理</a:t>
            </a:r>
            <a:r>
              <a:rPr lang="ja-JP" altLang="en-US" sz="4000" dirty="0"/>
              <a:t>边界：</a:t>
            </a:r>
            <a:r>
              <a:rPr lang="zh-CN" altLang="en-US" sz="4000" dirty="0"/>
              <a:t>框架构建与解决</a:t>
            </a:r>
            <a:r>
              <a:rPr lang="zh-CN" altLang="en-US" sz="4000" dirty="0"/>
              <a:t>方案</a:t>
            </a:r>
            <a:endParaRPr lang="zh-CN" altLang="en-US" sz="4000"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custDataLst>
              <p:tags r:id="rId1"/>
            </p:custDataLst>
          </p:nvPr>
        </p:nvSpPr>
        <p:spPr>
          <a:xfrm>
            <a:off x="539749" y="664782"/>
            <a:ext cx="11112502" cy="761997"/>
          </a:xfrm>
          <a:prstGeom prst="rect">
            <a:avLst/>
          </a:prstGeom>
          <a:noFill/>
        </p:spPr>
        <p:txBody>
          <a:bodyPr vert="horz" lIns="0" tIns="0" rIns="0" bIns="0" rtlCol="0" anchor="t" anchorCtr="0">
            <a:noAutofit/>
          </a:bodyPr>
          <a:lst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a:lstStyle>
          <a:p>
            <a:pPr>
              <a:lnSpc>
                <a:spcPct val="114000"/>
              </a:lnSpc>
            </a:pPr>
            <a:r>
              <a:rPr lang="zh-CN" altLang="en-US" sz="4400" b="1" dirty="0"/>
              <a:t>构建伦理</a:t>
            </a:r>
            <a:r>
              <a:rPr lang="ja-JP" altLang="en-US" sz="4400" b="1" dirty="0"/>
              <a:t>框架</a:t>
            </a:r>
            <a:endParaRPr lang="zh-CN" altLang="en-US" sz="4400" b="1" dirty="0">
              <a:solidFill>
                <a:schemeClr val="tx1"/>
              </a:solidFill>
              <a:latin typeface="Microsoft YaHei UI" panose="020B0503020204020204" charset="-122"/>
              <a:ea typeface="Microsoft YaHei UI" panose="020B0503020204020204" charset="-122"/>
            </a:endParaRPr>
          </a:p>
        </p:txBody>
      </p:sp>
      <p:sp>
        <p:nvSpPr>
          <p:cNvPr id="4" name="文本框 3"/>
          <p:cNvSpPr txBox="1"/>
          <p:nvPr/>
        </p:nvSpPr>
        <p:spPr>
          <a:xfrm>
            <a:off x="521690" y="1511070"/>
            <a:ext cx="6097314" cy="400110"/>
          </a:xfrm>
          <a:prstGeom prst="rect">
            <a:avLst/>
          </a:prstGeom>
          <a:noFill/>
        </p:spPr>
        <p:txBody>
          <a:bodyPr wrap="square">
            <a:spAutoFit/>
          </a:bodyPr>
          <a:lstStyle/>
          <a:p>
            <a:r>
              <a:rPr lang="zh-CN" altLang="en-US" sz="2000" b="1" dirty="0"/>
              <a:t>三边界 </a:t>
            </a:r>
            <a:r>
              <a:rPr lang="en-US" altLang="zh-CN" sz="2000" b="1" dirty="0"/>
              <a:t>× </a:t>
            </a:r>
            <a:r>
              <a:rPr lang="zh-CN" altLang="en-US" sz="2000" b="1" dirty="0"/>
              <a:t>四职能</a:t>
            </a:r>
            <a:endParaRPr lang="en-US" sz="2000" b="1" dirty="0"/>
          </a:p>
        </p:txBody>
      </p:sp>
      <p:sp>
        <p:nvSpPr>
          <p:cNvPr id="6" name="矩形 5"/>
          <p:cNvSpPr/>
          <p:nvPr>
            <p:custDataLst>
              <p:tags r:id="rId2"/>
            </p:custDataLst>
          </p:nvPr>
        </p:nvSpPr>
        <p:spPr>
          <a:xfrm>
            <a:off x="11684002"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等腰三角形 6"/>
          <p:cNvSpPr/>
          <p:nvPr/>
        </p:nvSpPr>
        <p:spPr>
          <a:xfrm>
            <a:off x="4648342" y="2419409"/>
            <a:ext cx="2769616" cy="2413171"/>
          </a:xfrm>
          <a:prstGeom prst="triangle">
            <a:avLst>
              <a:gd name="adj" fmla="val 52063"/>
            </a:avLst>
          </a:prstGeom>
          <a:effectLst>
            <a:outerShdw blurRad="57150" dist="19050" dir="5400000" algn="ctr" rotWithShape="0">
              <a:srgbClr val="000000">
                <a:alpha val="63000"/>
              </a:srgbClr>
            </a:outerShdw>
            <a:reflection blurRad="6350" stA="50000" endA="300" endPos="55500" dist="101600" dir="5400000" sy="-100000" algn="bl" rotWithShape="0"/>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b="1" dirty="0">
                <a:solidFill>
                  <a:schemeClr val="accent4"/>
                </a:solidFill>
              </a:rPr>
              <a:t>伦 理 边 界</a:t>
            </a:r>
            <a:endParaRPr lang="en-US" b="1" dirty="0">
              <a:solidFill>
                <a:schemeClr val="accent4"/>
              </a:solidFill>
            </a:endParaRPr>
          </a:p>
        </p:txBody>
      </p:sp>
      <p:sp>
        <p:nvSpPr>
          <p:cNvPr id="8" name="文本框 7"/>
          <p:cNvSpPr txBox="1"/>
          <p:nvPr/>
        </p:nvSpPr>
        <p:spPr>
          <a:xfrm rot="2110955">
            <a:off x="5034201" y="3105835"/>
            <a:ext cx="379798" cy="646331"/>
          </a:xfrm>
          <a:prstGeom prst="rect">
            <a:avLst/>
          </a:prstGeom>
          <a:noFill/>
        </p:spPr>
        <p:txBody>
          <a:bodyPr wrap="square" rtlCol="0">
            <a:spAutoFit/>
          </a:bodyPr>
          <a:lstStyle/>
          <a:p>
            <a:r>
              <a:rPr lang="zh-CN" altLang="en-US" dirty="0"/>
              <a:t>同意</a:t>
            </a:r>
            <a:endParaRPr lang="en-US" dirty="0"/>
          </a:p>
        </p:txBody>
      </p:sp>
      <p:sp>
        <p:nvSpPr>
          <p:cNvPr id="9" name="文本框 8"/>
          <p:cNvSpPr txBox="1"/>
          <p:nvPr/>
        </p:nvSpPr>
        <p:spPr>
          <a:xfrm rot="19521802">
            <a:off x="6776512" y="3174918"/>
            <a:ext cx="379798" cy="646331"/>
          </a:xfrm>
          <a:prstGeom prst="rect">
            <a:avLst/>
          </a:prstGeom>
          <a:noFill/>
        </p:spPr>
        <p:txBody>
          <a:bodyPr wrap="square" rtlCol="0">
            <a:spAutoFit/>
          </a:bodyPr>
          <a:lstStyle/>
          <a:p>
            <a:r>
              <a:rPr lang="zh-CN" altLang="en-US" dirty="0"/>
              <a:t>责任</a:t>
            </a:r>
            <a:endParaRPr lang="en-US" dirty="0"/>
          </a:p>
        </p:txBody>
      </p:sp>
      <p:sp>
        <p:nvSpPr>
          <p:cNvPr id="10" name="文本框 9"/>
          <p:cNvSpPr txBox="1"/>
          <p:nvPr/>
        </p:nvSpPr>
        <p:spPr>
          <a:xfrm>
            <a:off x="5663260" y="4832580"/>
            <a:ext cx="877163" cy="369332"/>
          </a:xfrm>
          <a:prstGeom prst="rect">
            <a:avLst/>
          </a:prstGeom>
          <a:noFill/>
        </p:spPr>
        <p:txBody>
          <a:bodyPr wrap="square" rtlCol="0">
            <a:spAutoFit/>
          </a:bodyPr>
          <a:lstStyle/>
          <a:p>
            <a:r>
              <a:rPr lang="zh-CN" altLang="en-US" dirty="0"/>
              <a:t>真实性</a:t>
            </a:r>
            <a:endParaRPr lang="en-US" dirty="0"/>
          </a:p>
        </p:txBody>
      </p:sp>
      <p:sp>
        <p:nvSpPr>
          <p:cNvPr id="11" name="文本框 10"/>
          <p:cNvSpPr txBox="1"/>
          <p:nvPr/>
        </p:nvSpPr>
        <p:spPr>
          <a:xfrm>
            <a:off x="521690" y="1995471"/>
            <a:ext cx="3936010" cy="4614468"/>
          </a:xfrm>
          <a:prstGeom prst="rect">
            <a:avLst/>
          </a:prstGeom>
          <a:noFill/>
        </p:spPr>
        <p:txBody>
          <a:bodyPr wrap="square" rtlCol="0">
            <a:spAutoFit/>
          </a:bodyPr>
          <a:lstStyle/>
          <a:p>
            <a:pPr>
              <a:lnSpc>
                <a:spcPct val="150000"/>
              </a:lnSpc>
            </a:pPr>
            <a:r>
              <a:rPr lang="zh-CN" altLang="en-US" dirty="0"/>
              <a:t>三条伦理边界</a:t>
            </a:r>
            <a:endParaRPr lang="en-US" altLang="zh-CN" dirty="0"/>
          </a:p>
          <a:p>
            <a:pPr>
              <a:lnSpc>
                <a:spcPct val="150000"/>
              </a:lnSpc>
            </a:pPr>
            <a:r>
              <a:rPr lang="zh-CN" altLang="en-US" b="1" dirty="0"/>
              <a:t>一、真实性</a:t>
            </a:r>
            <a:r>
              <a:rPr lang="zh-CN" altLang="en-US" dirty="0"/>
              <a:t>：公众有权知道内容是否为合成</a:t>
            </a:r>
            <a:r>
              <a:rPr lang="en-US" altLang="zh-CN" dirty="0"/>
              <a:t>/</a:t>
            </a:r>
            <a:r>
              <a:rPr lang="zh-CN" altLang="en-US" dirty="0"/>
              <a:t>改造；</a:t>
            </a:r>
            <a:r>
              <a:rPr lang="zh-CN" altLang="en-US" b="1" dirty="0"/>
              <a:t>信息不可误导</a:t>
            </a:r>
            <a:r>
              <a:rPr lang="zh-CN" altLang="en-US" dirty="0"/>
              <a:t>。</a:t>
            </a:r>
            <a:endParaRPr lang="en-US" altLang="zh-CN" dirty="0"/>
          </a:p>
          <a:p>
            <a:pPr>
              <a:lnSpc>
                <a:spcPct val="150000"/>
              </a:lnSpc>
            </a:pPr>
            <a:endParaRPr lang="zh-CN" altLang="en-US" dirty="0"/>
          </a:p>
          <a:p>
            <a:pPr>
              <a:lnSpc>
                <a:spcPct val="150000"/>
              </a:lnSpc>
            </a:pPr>
            <a:r>
              <a:rPr lang="zh-CN" altLang="en-US" b="1" dirty="0"/>
              <a:t>二、同意</a:t>
            </a:r>
            <a:r>
              <a:rPr lang="zh-CN" altLang="en-US" dirty="0"/>
              <a:t>：肖像、声音、数据与场景使用应有</a:t>
            </a:r>
            <a:r>
              <a:rPr lang="zh-CN" altLang="en-US" b="1" dirty="0"/>
              <a:t>授权</a:t>
            </a:r>
            <a:r>
              <a:rPr lang="en-US" altLang="zh-CN" b="1" dirty="0"/>
              <a:t>/</a:t>
            </a:r>
            <a:r>
              <a:rPr lang="zh-CN" altLang="en-US" b="1" dirty="0"/>
              <a:t>同意</a:t>
            </a:r>
            <a:r>
              <a:rPr lang="zh-CN" altLang="en-US" dirty="0"/>
              <a:t>与</a:t>
            </a:r>
            <a:r>
              <a:rPr lang="zh-CN" altLang="en-US" b="1" dirty="0"/>
              <a:t>可撤回</a:t>
            </a:r>
            <a:r>
              <a:rPr lang="zh-CN" altLang="en-US" dirty="0"/>
              <a:t>路径。</a:t>
            </a:r>
            <a:endParaRPr lang="en-US" altLang="zh-CN" dirty="0"/>
          </a:p>
          <a:p>
            <a:pPr>
              <a:lnSpc>
                <a:spcPct val="150000"/>
              </a:lnSpc>
            </a:pPr>
            <a:endParaRPr lang="zh-CN" altLang="en-US" dirty="0"/>
          </a:p>
          <a:p>
            <a:pPr>
              <a:lnSpc>
                <a:spcPct val="150000"/>
              </a:lnSpc>
            </a:pPr>
            <a:r>
              <a:rPr lang="zh-CN" altLang="en-US" b="1" dirty="0"/>
              <a:t>三、责任</a:t>
            </a:r>
            <a:r>
              <a:rPr lang="zh-CN" altLang="en-US" dirty="0"/>
              <a:t>：从</a:t>
            </a:r>
            <a:r>
              <a:rPr lang="zh-CN" altLang="en-US" b="1" dirty="0"/>
              <a:t>模型</a:t>
            </a:r>
            <a:r>
              <a:rPr lang="en-US" altLang="zh-CN" b="1" dirty="0"/>
              <a:t>/</a:t>
            </a:r>
            <a:r>
              <a:rPr lang="zh-CN" altLang="en-US" b="1" dirty="0"/>
              <a:t>工具提供方</a:t>
            </a:r>
            <a:r>
              <a:rPr lang="en-US" altLang="zh-CN" b="1" dirty="0"/>
              <a:t>—</a:t>
            </a:r>
            <a:r>
              <a:rPr lang="zh-CN" altLang="en-US" b="1" dirty="0"/>
              <a:t>平台</a:t>
            </a:r>
            <a:r>
              <a:rPr lang="en-US" altLang="zh-CN" b="1" dirty="0"/>
              <a:t>—</a:t>
            </a:r>
            <a:r>
              <a:rPr lang="zh-CN" altLang="en-US" b="1" dirty="0"/>
              <a:t>创作者</a:t>
            </a:r>
            <a:r>
              <a:rPr lang="en-US" altLang="zh-CN" b="1" dirty="0"/>
              <a:t>/</a:t>
            </a:r>
            <a:r>
              <a:rPr lang="zh-CN" altLang="en-US" b="1" dirty="0"/>
              <a:t>广告主</a:t>
            </a:r>
            <a:r>
              <a:rPr lang="en-US" altLang="zh-CN" b="1" dirty="0"/>
              <a:t>—</a:t>
            </a:r>
            <a:r>
              <a:rPr lang="zh-CN" altLang="en-US" b="1" dirty="0"/>
              <a:t>监管</a:t>
            </a:r>
            <a:r>
              <a:rPr lang="zh-CN" altLang="en-US" dirty="0"/>
              <a:t>四类主体明确</a:t>
            </a:r>
            <a:r>
              <a:rPr lang="zh-CN" altLang="en-US" b="1" dirty="0"/>
              <a:t>事前与事后责任</a:t>
            </a:r>
            <a:r>
              <a:rPr lang="zh-CN" altLang="en-US" dirty="0"/>
              <a:t>。</a:t>
            </a:r>
            <a:endParaRPr lang="zh-CN" altLang="en-US" dirty="0"/>
          </a:p>
          <a:p>
            <a:pPr>
              <a:lnSpc>
                <a:spcPct val="150000"/>
              </a:lnSpc>
            </a:pPr>
            <a:endParaRPr lang="en-US" dirty="0"/>
          </a:p>
        </p:txBody>
      </p:sp>
      <p:sp>
        <p:nvSpPr>
          <p:cNvPr id="12" name="文本框 11"/>
          <p:cNvSpPr txBox="1"/>
          <p:nvPr/>
        </p:nvSpPr>
        <p:spPr>
          <a:xfrm>
            <a:off x="7679981" y="352649"/>
            <a:ext cx="3936010" cy="6691960"/>
          </a:xfrm>
          <a:prstGeom prst="rect">
            <a:avLst/>
          </a:prstGeom>
          <a:noFill/>
        </p:spPr>
        <p:txBody>
          <a:bodyPr wrap="square" rtlCol="0">
            <a:spAutoFit/>
          </a:bodyPr>
          <a:lstStyle/>
          <a:p>
            <a:pPr>
              <a:lnSpc>
                <a:spcPct val="150000"/>
              </a:lnSpc>
            </a:pPr>
            <a:r>
              <a:rPr lang="en-US" altLang="zh-CN" dirty="0"/>
              <a:t>NIST AI RMF </a:t>
            </a:r>
            <a:r>
              <a:rPr lang="zh-CN" altLang="en-US" dirty="0"/>
              <a:t>对齐框架</a:t>
            </a:r>
            <a:r>
              <a:rPr lang="en-US" altLang="zh-CN" baseline="30000" dirty="0"/>
              <a:t>[3]</a:t>
            </a:r>
            <a:endParaRPr lang="en-US" altLang="zh-CN" baseline="30000" dirty="0"/>
          </a:p>
          <a:p>
            <a:pPr>
              <a:lnSpc>
                <a:spcPct val="150000"/>
              </a:lnSpc>
            </a:pPr>
            <a:r>
              <a:rPr lang="en-US" altLang="en-US" b="1" dirty="0" err="1">
                <a:latin typeface="Arial" panose="020B0604020202020204" pitchFamily="34" charset="0"/>
              </a:rPr>
              <a:t>Govern（治理</a:t>
            </a:r>
            <a:r>
              <a:rPr lang="en-US" altLang="en-US" dirty="0">
                <a:latin typeface="Arial" panose="020B0604020202020204" pitchFamily="34" charset="0"/>
              </a:rPr>
              <a:t>）</a:t>
            </a:r>
            <a:r>
              <a:rPr lang="en-US" altLang="en-US" b="1" dirty="0">
                <a:latin typeface="Arial" panose="020B0604020202020204" pitchFamily="34" charset="0"/>
              </a:rPr>
              <a:t>：</a:t>
            </a:r>
            <a:r>
              <a:rPr lang="en-US" altLang="en-US" dirty="0" err="1">
                <a:latin typeface="Arial" panose="020B0604020202020204" pitchFamily="34" charset="0"/>
              </a:rPr>
              <a:t>确立组织层面的价值观</a:t>
            </a:r>
            <a:r>
              <a:rPr lang="en-US" altLang="en-US" dirty="0">
                <a:latin typeface="Arial" panose="020B0604020202020204" pitchFamily="34" charset="0"/>
              </a:rPr>
              <a:t>/</a:t>
            </a:r>
            <a:r>
              <a:rPr lang="en-US" altLang="en-US" dirty="0" err="1">
                <a:latin typeface="Arial" panose="020B0604020202020204" pitchFamily="34" charset="0"/>
              </a:rPr>
              <a:t>流程</a:t>
            </a:r>
            <a:r>
              <a:rPr lang="en-US" altLang="en-US" dirty="0">
                <a:latin typeface="Arial" panose="020B0604020202020204" pitchFamily="34" charset="0"/>
              </a:rPr>
              <a:t>/</a:t>
            </a:r>
            <a:r>
              <a:rPr lang="en-US" altLang="en-US" dirty="0" err="1">
                <a:latin typeface="Arial" panose="020B0604020202020204" pitchFamily="34" charset="0"/>
              </a:rPr>
              <a:t>职责与合规（适用于全生命周期</a:t>
            </a:r>
            <a:r>
              <a:rPr lang="en-US" altLang="en-US" dirty="0">
                <a:latin typeface="Arial" panose="020B0604020202020204" pitchFamily="34" charset="0"/>
              </a:rPr>
              <a:t>）。</a:t>
            </a:r>
            <a:endParaRPr lang="en-US" altLang="en-US" dirty="0">
              <a:latin typeface="Arial" panose="020B0604020202020204" pitchFamily="34" charset="0"/>
            </a:endParaRPr>
          </a:p>
          <a:p>
            <a:pPr lvl="0" eaLnBrk="0" fontAlgn="base" hangingPunct="0">
              <a:lnSpc>
                <a:spcPct val="150000"/>
              </a:lnSpc>
              <a:spcBef>
                <a:spcPct val="0"/>
              </a:spcBef>
              <a:spcAft>
                <a:spcPct val="0"/>
              </a:spcAft>
            </a:pPr>
            <a:r>
              <a:rPr lang="en-US" altLang="en-US" b="1" dirty="0" err="1">
                <a:latin typeface="Arial" panose="020B0604020202020204" pitchFamily="34" charset="0"/>
              </a:rPr>
              <a:t>Map（映射</a:t>
            </a:r>
            <a:r>
              <a:rPr lang="en-US" altLang="en-US" b="1" dirty="0">
                <a:latin typeface="Arial" panose="020B0604020202020204" pitchFamily="34" charset="0"/>
              </a:rPr>
              <a:t>）：</a:t>
            </a:r>
            <a:r>
              <a:rPr lang="en-US" altLang="en-US" dirty="0" err="1">
                <a:latin typeface="Arial" panose="020B0604020202020204" pitchFamily="34" charset="0"/>
              </a:rPr>
              <a:t>识别使用场景、利害关系人、语境与风险暴露（尤其政治</a:t>
            </a:r>
            <a:r>
              <a:rPr lang="en-US" altLang="en-US" dirty="0">
                <a:latin typeface="Arial" panose="020B0604020202020204" pitchFamily="34" charset="0"/>
              </a:rPr>
              <a:t>/</a:t>
            </a:r>
            <a:r>
              <a:rPr lang="en-US" altLang="en-US" dirty="0" err="1">
                <a:latin typeface="Arial" panose="020B0604020202020204" pitchFamily="34" charset="0"/>
              </a:rPr>
              <a:t>公共安全</a:t>
            </a:r>
            <a:r>
              <a:rPr lang="en-US" altLang="en-US" dirty="0">
                <a:latin typeface="Arial" panose="020B0604020202020204" pitchFamily="34" charset="0"/>
              </a:rPr>
              <a:t>/</a:t>
            </a:r>
            <a:r>
              <a:rPr lang="en-US" altLang="en-US" dirty="0" err="1">
                <a:latin typeface="Arial" panose="020B0604020202020204" pitchFamily="34" charset="0"/>
              </a:rPr>
              <a:t>金融</a:t>
            </a:r>
            <a:r>
              <a:rPr lang="en-US" altLang="en-US" dirty="0">
                <a:latin typeface="Arial" panose="020B0604020202020204" pitchFamily="34" charset="0"/>
              </a:rPr>
              <a:t>）。</a:t>
            </a:r>
            <a:endParaRPr lang="en-US" altLang="en-US" dirty="0">
              <a:latin typeface="Arial" panose="020B0604020202020204" pitchFamily="34" charset="0"/>
            </a:endParaRPr>
          </a:p>
          <a:p>
            <a:pPr lvl="0" eaLnBrk="0" fontAlgn="base" hangingPunct="0">
              <a:lnSpc>
                <a:spcPct val="150000"/>
              </a:lnSpc>
              <a:spcBef>
                <a:spcPct val="0"/>
              </a:spcBef>
              <a:spcAft>
                <a:spcPct val="0"/>
              </a:spcAft>
            </a:pPr>
            <a:r>
              <a:rPr lang="en-US" altLang="en-US" b="1" dirty="0" err="1">
                <a:latin typeface="Arial" panose="020B0604020202020204" pitchFamily="34" charset="0"/>
              </a:rPr>
              <a:t>Measure（度量</a:t>
            </a:r>
            <a:r>
              <a:rPr lang="en-US" altLang="en-US" b="1" dirty="0">
                <a:latin typeface="Arial" panose="020B0604020202020204" pitchFamily="34" charset="0"/>
              </a:rPr>
              <a:t>）：</a:t>
            </a:r>
            <a:r>
              <a:rPr lang="en-US" altLang="en-US" dirty="0" err="1">
                <a:latin typeface="Arial" panose="020B0604020202020204" pitchFamily="34" charset="0"/>
              </a:rPr>
              <a:t>针对误导</a:t>
            </a:r>
            <a:r>
              <a:rPr lang="en-US" altLang="en-US" dirty="0">
                <a:latin typeface="Arial" panose="020B0604020202020204" pitchFamily="34" charset="0"/>
              </a:rPr>
              <a:t>/</a:t>
            </a:r>
            <a:r>
              <a:rPr lang="en-US" altLang="en-US" dirty="0" err="1">
                <a:latin typeface="Arial" panose="020B0604020202020204" pitchFamily="34" charset="0"/>
              </a:rPr>
              <a:t>冒充</a:t>
            </a:r>
            <a:r>
              <a:rPr lang="en-US" altLang="en-US" dirty="0">
                <a:latin typeface="Arial" panose="020B0604020202020204" pitchFamily="34" charset="0"/>
              </a:rPr>
              <a:t>/</a:t>
            </a:r>
            <a:r>
              <a:rPr lang="en-US" altLang="en-US" dirty="0" err="1">
                <a:latin typeface="Arial" panose="020B0604020202020204" pitchFamily="34" charset="0"/>
              </a:rPr>
              <a:t>隐私等风险建立可验证的证据与记录（结合</a:t>
            </a:r>
            <a:r>
              <a:rPr lang="en-US" altLang="en-US" dirty="0">
                <a:latin typeface="Arial" panose="020B0604020202020204" pitchFamily="34" charset="0"/>
              </a:rPr>
              <a:t> Content </a:t>
            </a:r>
            <a:r>
              <a:rPr lang="en-US" altLang="en-US" dirty="0" err="1">
                <a:latin typeface="Arial" panose="020B0604020202020204" pitchFamily="34" charset="0"/>
              </a:rPr>
              <a:t>Credentials、平台披露日志等</a:t>
            </a:r>
            <a:r>
              <a:rPr lang="en-US" altLang="en-US" dirty="0">
                <a:latin typeface="Arial" panose="020B0604020202020204" pitchFamily="34" charset="0"/>
              </a:rPr>
              <a:t>）。</a:t>
            </a:r>
            <a:endParaRPr lang="en-US" altLang="en-US" dirty="0">
              <a:latin typeface="Arial" panose="020B0604020202020204" pitchFamily="34" charset="0"/>
            </a:endParaRPr>
          </a:p>
          <a:p>
            <a:pPr lvl="0" eaLnBrk="0" fontAlgn="base" hangingPunct="0">
              <a:lnSpc>
                <a:spcPct val="150000"/>
              </a:lnSpc>
              <a:spcBef>
                <a:spcPct val="0"/>
              </a:spcBef>
              <a:spcAft>
                <a:spcPct val="0"/>
              </a:spcAft>
            </a:pPr>
            <a:r>
              <a:rPr lang="en-US" altLang="en-US" b="1" dirty="0" err="1">
                <a:latin typeface="Arial" panose="020B0604020202020204" pitchFamily="34" charset="0"/>
              </a:rPr>
              <a:t>Manage（管理</a:t>
            </a:r>
            <a:r>
              <a:rPr lang="en-US" altLang="en-US" b="1" dirty="0">
                <a:latin typeface="Arial" panose="020B0604020202020204" pitchFamily="34" charset="0"/>
              </a:rPr>
              <a:t>）：</a:t>
            </a:r>
            <a:r>
              <a:rPr lang="en-US" altLang="en-US" dirty="0" err="1">
                <a:latin typeface="Arial" panose="020B0604020202020204" pitchFamily="34" charset="0"/>
              </a:rPr>
              <a:t>持续改进与应急响应：敏感议题启用更强披露、身份强校验、检索</a:t>
            </a:r>
            <a:r>
              <a:rPr lang="en-US" altLang="en-US" dirty="0">
                <a:latin typeface="Arial" panose="020B0604020202020204" pitchFamily="34" charset="0"/>
              </a:rPr>
              <a:t>/</a:t>
            </a:r>
            <a:r>
              <a:rPr lang="en-US" altLang="en-US" dirty="0" err="1">
                <a:latin typeface="Arial" panose="020B0604020202020204" pitchFamily="34" charset="0"/>
              </a:rPr>
              <a:t>排序保护与快速下架流程</a:t>
            </a:r>
            <a:r>
              <a:rPr lang="en-US" altLang="en-US" dirty="0">
                <a:latin typeface="Arial" panose="020B0604020202020204" pitchFamily="34" charset="0"/>
              </a:rPr>
              <a:t>。</a:t>
            </a:r>
            <a:endParaRPr lang="en-US" altLang="en-US" dirty="0">
              <a:latin typeface="Arial" panose="020B0604020202020204" pitchFamily="34" charset="0"/>
            </a:endParaRPr>
          </a:p>
          <a:p>
            <a:pPr>
              <a:lnSpc>
                <a:spcPct val="150000"/>
              </a:lnSpc>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custDataLst>
              <p:tags r:id="rId1"/>
            </p:custDataLst>
          </p:nvPr>
        </p:nvSpPr>
        <p:spPr>
          <a:xfrm>
            <a:off x="539749" y="664782"/>
            <a:ext cx="11112502" cy="761997"/>
          </a:xfrm>
          <a:prstGeom prst="rect">
            <a:avLst/>
          </a:prstGeom>
          <a:noFill/>
        </p:spPr>
        <p:txBody>
          <a:bodyPr vert="horz" lIns="0" tIns="0" rIns="0" bIns="0" rtlCol="0" anchor="t" anchorCtr="0">
            <a:noAutofit/>
          </a:bodyPr>
          <a:lst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a:lstStyle>
          <a:p>
            <a:pPr>
              <a:lnSpc>
                <a:spcPct val="114000"/>
              </a:lnSpc>
            </a:pPr>
            <a:r>
              <a:rPr lang="zh-CN" altLang="en-US" sz="4400" b="1" dirty="0">
                <a:solidFill>
                  <a:schemeClr val="tx1"/>
                </a:solidFill>
                <a:latin typeface="Microsoft YaHei UI" panose="020B0503020204020204" charset="-122"/>
                <a:ea typeface="Microsoft YaHei UI" panose="020B0503020204020204" charset="-122"/>
              </a:rPr>
              <a:t>解决方案</a:t>
            </a:r>
            <a:endParaRPr lang="zh-CN" altLang="en-US" sz="4400" b="1" dirty="0">
              <a:solidFill>
                <a:schemeClr val="tx1"/>
              </a:solidFill>
              <a:latin typeface="Microsoft YaHei UI" panose="020B0503020204020204" charset="-122"/>
              <a:ea typeface="Microsoft YaHei UI" panose="020B0503020204020204" charset="-122"/>
            </a:endParaRPr>
          </a:p>
        </p:txBody>
      </p:sp>
      <p:sp>
        <p:nvSpPr>
          <p:cNvPr id="5" name="任意多边形 4"/>
          <p:cNvSpPr/>
          <p:nvPr>
            <p:custDataLst>
              <p:tags r:id="rId2"/>
            </p:custDataLst>
          </p:nvPr>
        </p:nvSpPr>
        <p:spPr>
          <a:xfrm>
            <a:off x="2040721" y="1969828"/>
            <a:ext cx="762000" cy="762000"/>
          </a:xfrm>
          <a:custGeom>
            <a:avLst/>
            <a:gdLst>
              <a:gd name="connisteX0" fmla="*/ 0 w 10583"/>
              <a:gd name="connsiteY0" fmla="*/ 101598 h 10583"/>
              <a:gd name="connisteX1" fmla="*/ 101598 w 10583"/>
              <a:gd name="connsiteY1" fmla="*/ 0 h 10583"/>
              <a:gd name="connisteX2" fmla="*/ 660397 w 10583"/>
              <a:gd name="connsiteY2" fmla="*/ 0 h 10583"/>
              <a:gd name="connisteX3" fmla="*/ 761996 w 10583"/>
              <a:gd name="connsiteY3" fmla="*/ 101598 h 10583"/>
              <a:gd name="connisteX4" fmla="*/ 761996 w 10583"/>
              <a:gd name="connsiteY4" fmla="*/ 660397 h 10583"/>
              <a:gd name="connisteX5" fmla="*/ 660397 w 10583"/>
              <a:gd name="connsiteY5" fmla="*/ 761996 h 10583"/>
              <a:gd name="connisteX6" fmla="*/ 101598 w 10583"/>
              <a:gd name="connsiteY6" fmla="*/ 761996 h 10583"/>
              <a:gd name="connisteX7" fmla="*/ 0 w 10583"/>
              <a:gd name="connsiteY7" fmla="*/ 660397 h 10583"/>
              <a:gd name="connisteX8" fmla="*/ 0 w 10583"/>
              <a:gd name="connsiteY8" fmla="*/ 101598 h 105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761997" h="761997">
                <a:moveTo>
                  <a:pt x="0" y="101599"/>
                </a:moveTo>
                <a:cubicBezTo>
                  <a:pt x="0" y="45491"/>
                  <a:pt x="45491" y="0"/>
                  <a:pt x="101599" y="0"/>
                </a:cubicBezTo>
                <a:lnTo>
                  <a:pt x="660398" y="0"/>
                </a:lnTo>
                <a:cubicBezTo>
                  <a:pt x="716515" y="0"/>
                  <a:pt x="761997" y="45491"/>
                  <a:pt x="761997" y="101599"/>
                </a:cubicBezTo>
                <a:lnTo>
                  <a:pt x="761997" y="660398"/>
                </a:lnTo>
                <a:cubicBezTo>
                  <a:pt x="761997" y="716515"/>
                  <a:pt x="716515" y="761997"/>
                  <a:pt x="660398" y="761997"/>
                </a:cubicBezTo>
                <a:lnTo>
                  <a:pt x="101599" y="761997"/>
                </a:lnTo>
                <a:cubicBezTo>
                  <a:pt x="45491" y="761997"/>
                  <a:pt x="0" y="716515"/>
                  <a:pt x="0" y="660398"/>
                </a:cubicBezTo>
                <a:lnTo>
                  <a:pt x="0" y="101599"/>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3"/>
            </p:custDataLst>
          </p:nvPr>
        </p:nvSpPr>
        <p:spPr>
          <a:xfrm>
            <a:off x="2167721" y="2100003"/>
            <a:ext cx="508000" cy="466725"/>
          </a:xfrm>
          <a:prstGeom prst="rect">
            <a:avLst/>
          </a:prstGeom>
          <a:noFill/>
        </p:spPr>
        <p:txBody>
          <a:bodyPr wrap="square" lIns="0" tIns="0" rIns="0" bIns="0" rtlCol="0" anchor="ctr">
            <a:noAutofit/>
          </a:bodyPr>
          <a:lstStyle/>
          <a:p>
            <a:pPr algn="ctr">
              <a:lnSpc>
                <a:spcPct val="109000"/>
              </a:lnSpc>
            </a:pPr>
            <a:r>
              <a:rPr lang="en-US" altLang="en-US" sz="2800" dirty="0">
                <a:solidFill>
                  <a:schemeClr val="bg1"/>
                </a:solidFill>
                <a:latin typeface="Microsoft YaHei UI" panose="020B0503020204020204" charset="-122"/>
                <a:ea typeface="Microsoft YaHei UI" panose="020B0503020204020204" charset="-122"/>
              </a:rPr>
              <a:t>01</a:t>
            </a:r>
            <a:endParaRPr lang="en-US" altLang="en-US" sz="2800" dirty="0">
              <a:solidFill>
                <a:schemeClr val="bg1"/>
              </a:solidFill>
              <a:latin typeface="Microsoft YaHei UI" panose="020B0503020204020204" charset="-122"/>
              <a:ea typeface="Microsoft YaHei UI" panose="020B0503020204020204" charset="-122"/>
            </a:endParaRPr>
          </a:p>
        </p:txBody>
      </p:sp>
      <p:sp>
        <p:nvSpPr>
          <p:cNvPr id="7" name="任意多边形 4"/>
          <p:cNvSpPr/>
          <p:nvPr>
            <p:custDataLst>
              <p:tags r:id="rId4"/>
            </p:custDataLst>
          </p:nvPr>
        </p:nvSpPr>
        <p:spPr>
          <a:xfrm>
            <a:off x="5715000" y="1969828"/>
            <a:ext cx="762000" cy="762000"/>
          </a:xfrm>
          <a:custGeom>
            <a:avLst/>
            <a:gdLst>
              <a:gd name="connisteX0" fmla="*/ 0 w 10583"/>
              <a:gd name="connsiteY0" fmla="*/ 101598 h 10583"/>
              <a:gd name="connisteX1" fmla="*/ 101598 w 10583"/>
              <a:gd name="connsiteY1" fmla="*/ 0 h 10583"/>
              <a:gd name="connisteX2" fmla="*/ 660397 w 10583"/>
              <a:gd name="connsiteY2" fmla="*/ 0 h 10583"/>
              <a:gd name="connisteX3" fmla="*/ 761996 w 10583"/>
              <a:gd name="connsiteY3" fmla="*/ 101598 h 10583"/>
              <a:gd name="connisteX4" fmla="*/ 761996 w 10583"/>
              <a:gd name="connsiteY4" fmla="*/ 660397 h 10583"/>
              <a:gd name="connisteX5" fmla="*/ 660397 w 10583"/>
              <a:gd name="connsiteY5" fmla="*/ 761996 h 10583"/>
              <a:gd name="connisteX6" fmla="*/ 101598 w 10583"/>
              <a:gd name="connsiteY6" fmla="*/ 761996 h 10583"/>
              <a:gd name="connisteX7" fmla="*/ 0 w 10583"/>
              <a:gd name="connsiteY7" fmla="*/ 660397 h 10583"/>
              <a:gd name="connisteX8" fmla="*/ 0 w 10583"/>
              <a:gd name="connsiteY8" fmla="*/ 101598 h 105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761997" h="761997">
                <a:moveTo>
                  <a:pt x="0" y="101599"/>
                </a:moveTo>
                <a:cubicBezTo>
                  <a:pt x="0" y="45491"/>
                  <a:pt x="45491" y="0"/>
                  <a:pt x="101599" y="0"/>
                </a:cubicBezTo>
                <a:lnTo>
                  <a:pt x="660398" y="0"/>
                </a:lnTo>
                <a:cubicBezTo>
                  <a:pt x="716515" y="0"/>
                  <a:pt x="761997" y="45491"/>
                  <a:pt x="761997" y="101599"/>
                </a:cubicBezTo>
                <a:lnTo>
                  <a:pt x="761997" y="660398"/>
                </a:lnTo>
                <a:cubicBezTo>
                  <a:pt x="761997" y="716515"/>
                  <a:pt x="716515" y="761997"/>
                  <a:pt x="660398" y="761997"/>
                </a:cubicBezTo>
                <a:lnTo>
                  <a:pt x="101599" y="761997"/>
                </a:lnTo>
                <a:cubicBezTo>
                  <a:pt x="45491" y="761997"/>
                  <a:pt x="0" y="716515"/>
                  <a:pt x="0" y="660398"/>
                </a:cubicBezTo>
                <a:lnTo>
                  <a:pt x="0" y="101599"/>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5"/>
            </p:custDataLst>
          </p:nvPr>
        </p:nvSpPr>
        <p:spPr>
          <a:xfrm>
            <a:off x="5842000" y="2100003"/>
            <a:ext cx="508000" cy="466725"/>
          </a:xfrm>
          <a:prstGeom prst="rect">
            <a:avLst/>
          </a:prstGeom>
          <a:noFill/>
        </p:spPr>
        <p:txBody>
          <a:bodyPr wrap="square" lIns="0" tIns="0" rIns="0" bIns="0" rtlCol="0" anchor="ctr">
            <a:noAutofit/>
          </a:bodyPr>
          <a:lstStyle/>
          <a:p>
            <a:pPr algn="ctr">
              <a:lnSpc>
                <a:spcPct val="109000"/>
              </a:lnSpc>
            </a:pPr>
            <a:r>
              <a:rPr lang="en-US" altLang="en-US" sz="2800" dirty="0">
                <a:solidFill>
                  <a:schemeClr val="bg1"/>
                </a:solidFill>
                <a:latin typeface="Microsoft YaHei UI" panose="020B0503020204020204" charset="-122"/>
                <a:ea typeface="Microsoft YaHei UI" panose="020B0503020204020204" charset="-122"/>
              </a:rPr>
              <a:t>02</a:t>
            </a:r>
            <a:endParaRPr lang="en-US" altLang="en-US" sz="2800" dirty="0">
              <a:solidFill>
                <a:schemeClr val="bg1"/>
              </a:solidFill>
              <a:latin typeface="Microsoft YaHei UI" panose="020B0503020204020204" charset="-122"/>
              <a:ea typeface="Microsoft YaHei UI" panose="020B0503020204020204" charset="-122"/>
            </a:endParaRPr>
          </a:p>
        </p:txBody>
      </p:sp>
      <p:sp>
        <p:nvSpPr>
          <p:cNvPr id="9" name="任意多边形 4"/>
          <p:cNvSpPr/>
          <p:nvPr>
            <p:custDataLst>
              <p:tags r:id="rId6"/>
            </p:custDataLst>
          </p:nvPr>
        </p:nvSpPr>
        <p:spPr>
          <a:xfrm>
            <a:off x="9527617" y="1969828"/>
            <a:ext cx="762000" cy="762000"/>
          </a:xfrm>
          <a:custGeom>
            <a:avLst/>
            <a:gdLst>
              <a:gd name="connisteX0" fmla="*/ 0 w 10583"/>
              <a:gd name="connsiteY0" fmla="*/ 101598 h 10583"/>
              <a:gd name="connisteX1" fmla="*/ 101598 w 10583"/>
              <a:gd name="connsiteY1" fmla="*/ 0 h 10583"/>
              <a:gd name="connisteX2" fmla="*/ 660397 w 10583"/>
              <a:gd name="connsiteY2" fmla="*/ 0 h 10583"/>
              <a:gd name="connisteX3" fmla="*/ 761996 w 10583"/>
              <a:gd name="connsiteY3" fmla="*/ 101598 h 10583"/>
              <a:gd name="connisteX4" fmla="*/ 761996 w 10583"/>
              <a:gd name="connsiteY4" fmla="*/ 660397 h 10583"/>
              <a:gd name="connisteX5" fmla="*/ 660397 w 10583"/>
              <a:gd name="connsiteY5" fmla="*/ 761996 h 10583"/>
              <a:gd name="connisteX6" fmla="*/ 101598 w 10583"/>
              <a:gd name="connsiteY6" fmla="*/ 761996 h 10583"/>
              <a:gd name="connisteX7" fmla="*/ 0 w 10583"/>
              <a:gd name="connsiteY7" fmla="*/ 660397 h 10583"/>
              <a:gd name="connisteX8" fmla="*/ 0 w 10583"/>
              <a:gd name="connsiteY8" fmla="*/ 101598 h 105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761997" h="761997">
                <a:moveTo>
                  <a:pt x="0" y="101599"/>
                </a:moveTo>
                <a:cubicBezTo>
                  <a:pt x="0" y="45491"/>
                  <a:pt x="45491" y="0"/>
                  <a:pt x="101599" y="0"/>
                </a:cubicBezTo>
                <a:lnTo>
                  <a:pt x="660398" y="0"/>
                </a:lnTo>
                <a:cubicBezTo>
                  <a:pt x="716515" y="0"/>
                  <a:pt x="761997" y="45491"/>
                  <a:pt x="761997" y="101599"/>
                </a:cubicBezTo>
                <a:lnTo>
                  <a:pt x="761997" y="660398"/>
                </a:lnTo>
                <a:cubicBezTo>
                  <a:pt x="761997" y="716515"/>
                  <a:pt x="716515" y="761997"/>
                  <a:pt x="660398" y="761997"/>
                </a:cubicBezTo>
                <a:lnTo>
                  <a:pt x="101599" y="761997"/>
                </a:lnTo>
                <a:cubicBezTo>
                  <a:pt x="45491" y="761997"/>
                  <a:pt x="0" y="716515"/>
                  <a:pt x="0" y="660398"/>
                </a:cubicBezTo>
                <a:lnTo>
                  <a:pt x="0" y="101599"/>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7"/>
            </p:custDataLst>
          </p:nvPr>
        </p:nvSpPr>
        <p:spPr>
          <a:xfrm>
            <a:off x="9654617" y="2100003"/>
            <a:ext cx="508000" cy="466725"/>
          </a:xfrm>
          <a:prstGeom prst="rect">
            <a:avLst/>
          </a:prstGeom>
          <a:noFill/>
        </p:spPr>
        <p:txBody>
          <a:bodyPr wrap="square" lIns="0" tIns="0" rIns="0" bIns="0" rtlCol="0" anchor="ctr">
            <a:noAutofit/>
          </a:bodyPr>
          <a:lstStyle/>
          <a:p>
            <a:pPr algn="ctr">
              <a:lnSpc>
                <a:spcPct val="109000"/>
              </a:lnSpc>
            </a:pPr>
            <a:r>
              <a:rPr lang="en-US" altLang="en-US" sz="2800" dirty="0">
                <a:solidFill>
                  <a:schemeClr val="bg1"/>
                </a:solidFill>
                <a:latin typeface="Microsoft YaHei UI" panose="020B0503020204020204" charset="-122"/>
                <a:ea typeface="Microsoft YaHei UI" panose="020B0503020204020204" charset="-122"/>
              </a:rPr>
              <a:t>03</a:t>
            </a:r>
            <a:endParaRPr lang="en-US" altLang="en-US" sz="2800" dirty="0">
              <a:solidFill>
                <a:schemeClr val="bg1"/>
              </a:solidFill>
              <a:latin typeface="Microsoft YaHei UI" panose="020B0503020204020204" charset="-122"/>
              <a:ea typeface="Microsoft YaHei UI" panose="020B0503020204020204" charset="-122"/>
            </a:endParaRPr>
          </a:p>
        </p:txBody>
      </p:sp>
      <p:sp>
        <p:nvSpPr>
          <p:cNvPr id="11" name="文本框 10"/>
          <p:cNvSpPr txBox="1"/>
          <p:nvPr/>
        </p:nvSpPr>
        <p:spPr>
          <a:xfrm>
            <a:off x="1559946" y="2900996"/>
            <a:ext cx="1723549" cy="461665"/>
          </a:xfrm>
          <a:prstGeom prst="rect">
            <a:avLst/>
          </a:prstGeom>
          <a:noFill/>
        </p:spPr>
        <p:txBody>
          <a:bodyPr wrap="none" rtlCol="0">
            <a:spAutoFit/>
          </a:bodyPr>
          <a:lstStyle/>
          <a:p>
            <a:r>
              <a:rPr lang="zh-CN" altLang="en-US" sz="2400" b="1" dirty="0"/>
              <a:t>法律与监管</a:t>
            </a:r>
            <a:endParaRPr lang="en-US" sz="2400" b="1" dirty="0"/>
          </a:p>
        </p:txBody>
      </p:sp>
      <p:sp>
        <p:nvSpPr>
          <p:cNvPr id="12" name="文本框 11"/>
          <p:cNvSpPr txBox="1"/>
          <p:nvPr/>
        </p:nvSpPr>
        <p:spPr>
          <a:xfrm>
            <a:off x="691515" y="3532505"/>
            <a:ext cx="3354070" cy="3485515"/>
          </a:xfrm>
          <a:prstGeom prst="rect">
            <a:avLst/>
          </a:prstGeom>
          <a:noFill/>
        </p:spPr>
        <p:txBody>
          <a:bodyPr wrap="square" rtlCol="0">
            <a:noAutofit/>
          </a:bodyPr>
          <a:lstStyle/>
          <a:p>
            <a:r>
              <a:rPr lang="ja-JP" altLang="en-US" b="1" dirty="0"/>
              <a:t>欧盟 </a:t>
            </a:r>
            <a:r>
              <a:rPr lang="en-US" altLang="ja-JP" b="1" dirty="0"/>
              <a:t>AI Act </a:t>
            </a:r>
            <a:r>
              <a:rPr lang="zh-CN" altLang="en-US" dirty="0"/>
              <a:t>要求深伪</a:t>
            </a:r>
            <a:r>
              <a:rPr lang="en-US" altLang="zh-CN" dirty="0"/>
              <a:t>/</a:t>
            </a:r>
            <a:r>
              <a:rPr lang="zh-CN" altLang="en-US" dirty="0"/>
              <a:t>合成媒体透明标识，提供方技术标记 </a:t>
            </a:r>
            <a:r>
              <a:rPr lang="en-US" altLang="zh-CN" dirty="0"/>
              <a:t>+ </a:t>
            </a:r>
            <a:r>
              <a:rPr lang="zh-CN" altLang="en-US" dirty="0"/>
              <a:t>发布方可读披露的“双层模型”。</a:t>
            </a:r>
            <a:endParaRPr lang="en-US" altLang="zh-CN" dirty="0"/>
          </a:p>
          <a:p>
            <a:endParaRPr lang="en-US" altLang="ja-JP" dirty="0"/>
          </a:p>
          <a:p>
            <a:r>
              <a:rPr lang="ja-JP" altLang="en-US" b="1" dirty="0"/>
              <a:t>中国</a:t>
            </a:r>
            <a:r>
              <a:rPr lang="zh-CN" altLang="en-US" dirty="0"/>
              <a:t>提出《人工智能生成合成内容标识办法》要求文本、音频、图片、视频、虚拟场景等</a:t>
            </a:r>
            <a:r>
              <a:rPr lang="en-US" altLang="zh-CN" dirty="0"/>
              <a:t> AI </a:t>
            </a:r>
            <a:r>
              <a:rPr lang="zh-CN" altLang="en-US" dirty="0"/>
              <a:t>生成合成内容按对应规则在指定位置添加显著标识，标识形式包括内容中可见或可感知的显式标识和文件元数据中的隐式标识。</a:t>
            </a:r>
            <a:endParaRPr lang="zh-CN" altLang="en-US" dirty="0"/>
          </a:p>
        </p:txBody>
      </p:sp>
      <p:sp>
        <p:nvSpPr>
          <p:cNvPr id="13" name="文本框 12"/>
          <p:cNvSpPr txBox="1"/>
          <p:nvPr/>
        </p:nvSpPr>
        <p:spPr>
          <a:xfrm>
            <a:off x="4926449" y="2862003"/>
            <a:ext cx="2339102" cy="461665"/>
          </a:xfrm>
          <a:prstGeom prst="rect">
            <a:avLst/>
          </a:prstGeom>
          <a:noFill/>
        </p:spPr>
        <p:txBody>
          <a:bodyPr wrap="none" rtlCol="0">
            <a:spAutoFit/>
          </a:bodyPr>
          <a:lstStyle/>
          <a:p>
            <a:pPr algn="ctr"/>
            <a:r>
              <a:rPr lang="zh-CN" altLang="en-US" sz="2400" b="1" dirty="0"/>
              <a:t>标准与行业协作</a:t>
            </a:r>
            <a:endParaRPr lang="en-US" sz="2400" b="1" dirty="0"/>
          </a:p>
        </p:txBody>
      </p:sp>
      <p:sp>
        <p:nvSpPr>
          <p:cNvPr id="14" name="文本框 13"/>
          <p:cNvSpPr txBox="1"/>
          <p:nvPr/>
        </p:nvSpPr>
        <p:spPr>
          <a:xfrm>
            <a:off x="4414706" y="3542500"/>
            <a:ext cx="3274567" cy="2584450"/>
          </a:xfrm>
          <a:prstGeom prst="rect">
            <a:avLst/>
          </a:prstGeom>
          <a:noFill/>
        </p:spPr>
        <p:txBody>
          <a:bodyPr wrap="square" rtlCol="0">
            <a:spAutoFit/>
          </a:bodyPr>
          <a:lstStyle/>
          <a:p>
            <a:r>
              <a:rPr lang="en-US" altLang="zh-CN" b="1" dirty="0"/>
              <a:t>C2PA/</a:t>
            </a:r>
            <a:r>
              <a:rPr lang="zh-CN" altLang="en-US" b="1" dirty="0"/>
              <a:t>内容凭据</a:t>
            </a:r>
            <a:r>
              <a:rPr lang="zh-CN" altLang="en-US" dirty="0"/>
              <a:t>：跨厂商的</a:t>
            </a:r>
            <a:r>
              <a:rPr lang="zh-CN" altLang="en-US" b="1" dirty="0"/>
              <a:t>出处证明</a:t>
            </a:r>
            <a:r>
              <a:rPr lang="zh-CN" altLang="en-US" dirty="0"/>
              <a:t>与编辑履历标准，已被多平台</a:t>
            </a:r>
            <a:r>
              <a:rPr lang="en-US" altLang="zh-CN" dirty="0"/>
              <a:t>/</a:t>
            </a:r>
            <a:r>
              <a:rPr lang="zh-CN" altLang="en-US" dirty="0"/>
              <a:t>相机厂商</a:t>
            </a:r>
            <a:r>
              <a:rPr lang="en-US" altLang="zh-CN" dirty="0"/>
              <a:t>/</a:t>
            </a:r>
            <a:r>
              <a:rPr lang="zh-CN" altLang="en-US" dirty="0"/>
              <a:t>媒体采纳。</a:t>
            </a:r>
            <a:endParaRPr lang="en-US" altLang="zh-CN" dirty="0"/>
          </a:p>
          <a:p>
            <a:endParaRPr lang="en-US" dirty="0"/>
          </a:p>
          <a:p>
            <a:r>
              <a:rPr lang="zh-CN" altLang="en-US" b="1" dirty="0"/>
              <a:t>风险治理框架</a:t>
            </a:r>
            <a:r>
              <a:rPr lang="zh-CN" altLang="en-US" dirty="0"/>
              <a:t>：</a:t>
            </a:r>
            <a:r>
              <a:rPr lang="en-US" altLang="zh-CN" b="1" dirty="0"/>
              <a:t>NIST AI RMF</a:t>
            </a:r>
            <a:r>
              <a:rPr lang="zh-CN" altLang="en-US" b="1" dirty="0"/>
              <a:t>即</a:t>
            </a:r>
            <a:r>
              <a:rPr lang="en-US" altLang="zh-CN" b="1" dirty="0"/>
              <a:t> NIST </a:t>
            </a:r>
            <a:r>
              <a:rPr lang="en-US" altLang="zh-CN" b="1" dirty="0"/>
              <a:t>AI 风险管理框架（</a:t>
            </a:r>
            <a:r>
              <a:rPr lang="zh-CN" altLang="en-US" dirty="0"/>
              <a:t>及 </a:t>
            </a:r>
            <a:r>
              <a:rPr lang="en-US" altLang="zh-CN" dirty="0"/>
              <a:t>2024 GAI Profile</a:t>
            </a:r>
            <a:r>
              <a:rPr lang="zh-CN" altLang="en-US" dirty="0"/>
              <a:t>）用于把“拟真欺骗”纳入</a:t>
            </a:r>
            <a:r>
              <a:rPr lang="zh-CN" altLang="en-US" b="1" dirty="0"/>
              <a:t>组织级</a:t>
            </a:r>
            <a:r>
              <a:rPr lang="zh-CN" altLang="en-US" dirty="0"/>
              <a:t>风险登记、控制与度量。</a:t>
            </a:r>
            <a:endParaRPr lang="en-US" dirty="0"/>
          </a:p>
        </p:txBody>
      </p:sp>
      <p:sp>
        <p:nvSpPr>
          <p:cNvPr id="15" name="文本框 14"/>
          <p:cNvSpPr txBox="1"/>
          <p:nvPr/>
        </p:nvSpPr>
        <p:spPr>
          <a:xfrm>
            <a:off x="8737167" y="2855018"/>
            <a:ext cx="2316480" cy="460375"/>
          </a:xfrm>
          <a:prstGeom prst="rect">
            <a:avLst/>
          </a:prstGeom>
          <a:noFill/>
        </p:spPr>
        <p:txBody>
          <a:bodyPr wrap="none" rtlCol="0">
            <a:spAutoFit/>
          </a:bodyPr>
          <a:lstStyle/>
          <a:p>
            <a:pPr algn="l"/>
            <a:r>
              <a:rPr lang="zh-CN" altLang="en-US" sz="2400" b="1" dirty="0"/>
              <a:t>平台规则与</a:t>
            </a:r>
            <a:r>
              <a:rPr lang="zh-CN" altLang="en-US" sz="2400" b="1" dirty="0"/>
              <a:t>协议</a:t>
            </a:r>
            <a:endParaRPr lang="zh-CN" altLang="en-US" sz="2400" b="1" dirty="0"/>
          </a:p>
        </p:txBody>
      </p:sp>
      <p:sp>
        <p:nvSpPr>
          <p:cNvPr id="16" name="文本框 15"/>
          <p:cNvSpPr txBox="1"/>
          <p:nvPr/>
        </p:nvSpPr>
        <p:spPr>
          <a:xfrm>
            <a:off x="8222776" y="3540779"/>
            <a:ext cx="3553588" cy="2585323"/>
          </a:xfrm>
          <a:prstGeom prst="rect">
            <a:avLst/>
          </a:prstGeom>
          <a:noFill/>
        </p:spPr>
        <p:txBody>
          <a:bodyPr wrap="square" rtlCol="0">
            <a:spAutoFit/>
          </a:bodyPr>
          <a:lstStyle/>
          <a:p>
            <a:r>
              <a:rPr lang="zh-CN" altLang="en-US" b="1" dirty="0"/>
              <a:t>检测与申诉</a:t>
            </a:r>
            <a:r>
              <a:rPr lang="zh-CN" altLang="en-US" dirty="0"/>
              <a:t>：</a:t>
            </a:r>
            <a:r>
              <a:rPr lang="en-US" altLang="zh-CN" dirty="0"/>
              <a:t>YouTube </a:t>
            </a:r>
            <a:r>
              <a:rPr lang="zh-CN" altLang="en-US" dirty="0"/>
              <a:t>的</a:t>
            </a:r>
            <a:r>
              <a:rPr lang="zh-CN" altLang="en-US" b="1" dirty="0"/>
              <a:t>相似度检测</a:t>
            </a:r>
            <a:r>
              <a:rPr lang="zh-CN" altLang="en-US" dirty="0"/>
              <a:t>与</a:t>
            </a:r>
            <a:r>
              <a:rPr lang="zh-CN" altLang="en-US" b="1" dirty="0"/>
              <a:t>一键申诉下架</a:t>
            </a:r>
            <a:r>
              <a:rPr lang="zh-CN" altLang="en-US" dirty="0"/>
              <a:t>；</a:t>
            </a:r>
            <a:r>
              <a:rPr lang="en-US" altLang="zh-CN" dirty="0"/>
              <a:t>TikTok </a:t>
            </a:r>
            <a:r>
              <a:rPr lang="zh-CN" altLang="en-US" dirty="0"/>
              <a:t>的</a:t>
            </a:r>
            <a:r>
              <a:rPr lang="zh-CN" altLang="en-US" b="1" dirty="0"/>
              <a:t>跨平台 </a:t>
            </a:r>
            <a:r>
              <a:rPr lang="en-US" altLang="zh-CN" b="1" dirty="0"/>
              <a:t>AI </a:t>
            </a:r>
            <a:r>
              <a:rPr lang="zh-CN" altLang="en-US" b="1" dirty="0"/>
              <a:t>标签</a:t>
            </a:r>
            <a:r>
              <a:rPr lang="zh-CN" altLang="en-US" dirty="0"/>
              <a:t>；</a:t>
            </a:r>
            <a:r>
              <a:rPr lang="en-US" altLang="zh-CN" dirty="0"/>
              <a:t>Meta </a:t>
            </a:r>
            <a:r>
              <a:rPr lang="zh-CN" altLang="en-US" dirty="0"/>
              <a:t>的</a:t>
            </a:r>
            <a:r>
              <a:rPr lang="zh-CN" altLang="en-US" b="1" dirty="0"/>
              <a:t>广域标签</a:t>
            </a:r>
            <a:r>
              <a:rPr lang="zh-CN" altLang="en-US" dirty="0"/>
              <a:t>与事实核查降权。</a:t>
            </a:r>
            <a:endParaRPr lang="en-US" altLang="zh-CN" dirty="0"/>
          </a:p>
          <a:p>
            <a:endParaRPr lang="en-US" dirty="0"/>
          </a:p>
          <a:p>
            <a:r>
              <a:rPr lang="zh-CN" altLang="en-US" b="1" dirty="0"/>
              <a:t>危机协议</a:t>
            </a:r>
            <a:r>
              <a:rPr lang="zh-CN" altLang="en-US" dirty="0"/>
              <a:t>：参照 </a:t>
            </a:r>
            <a:r>
              <a:rPr lang="en-US" altLang="zh-CN" dirty="0"/>
              <a:t>DSA </a:t>
            </a:r>
            <a:r>
              <a:rPr lang="zh-CN" altLang="en-US" dirty="0"/>
              <a:t>的</a:t>
            </a:r>
            <a:r>
              <a:rPr lang="zh-CN" altLang="en-US" b="1" dirty="0"/>
              <a:t>危机条款</a:t>
            </a:r>
            <a:r>
              <a:rPr lang="zh-CN" altLang="en-US" dirty="0"/>
              <a:t>，在飓风</a:t>
            </a:r>
            <a:r>
              <a:rPr lang="en-US" altLang="zh-CN" dirty="0"/>
              <a:t>/</a:t>
            </a:r>
            <a:r>
              <a:rPr lang="zh-CN" altLang="en-US" dirty="0"/>
              <a:t>地震等</a:t>
            </a:r>
            <a:r>
              <a:rPr lang="zh-CN" altLang="en-US" b="1" dirty="0"/>
              <a:t>灾害窗口</a:t>
            </a:r>
            <a:r>
              <a:rPr lang="zh-CN" altLang="en-US" dirty="0"/>
              <a:t>启用“白名单权威源</a:t>
            </a:r>
            <a:r>
              <a:rPr lang="en-US" altLang="zh-CN" dirty="0"/>
              <a:t>+</a:t>
            </a:r>
            <a:r>
              <a:rPr lang="zh-CN" altLang="en-US" dirty="0"/>
              <a:t>限流奇观化影像</a:t>
            </a:r>
            <a:r>
              <a:rPr lang="en-US" altLang="zh-CN" dirty="0"/>
              <a:t>+</a:t>
            </a:r>
            <a:r>
              <a:rPr lang="zh-CN" altLang="en-US" dirty="0"/>
              <a:t>跨平台事实核查联动”。</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custDataLst>
              <p:tags r:id="rId1"/>
            </p:custDataLst>
          </p:nvPr>
        </p:nvSpPr>
        <p:spPr/>
        <p:txBody>
          <a:bodyPr/>
          <a:lstStyle/>
          <a:p>
            <a:r>
              <a:rPr lang="en-US" altLang="en-US" dirty="0"/>
              <a:t>05</a:t>
            </a:r>
            <a:endParaRPr lang="en-US" altLang="en-US" dirty="0"/>
          </a:p>
        </p:txBody>
      </p:sp>
      <p:sp>
        <p:nvSpPr>
          <p:cNvPr id="3" name="标题 2"/>
          <p:cNvSpPr>
            <a:spLocks noGrp="1"/>
          </p:cNvSpPr>
          <p:nvPr>
            <p:ph type="ctrTitle" idx="14"/>
            <p:custDataLst>
              <p:tags r:id="rId2"/>
            </p:custDataLst>
          </p:nvPr>
        </p:nvSpPr>
        <p:spPr/>
        <p:txBody>
          <a:bodyPr/>
          <a:lstStyle/>
          <a:p>
            <a:r>
              <a:rPr lang="zh-CN" altLang="en-US" sz="3800" dirty="0"/>
              <a:t>结论</a:t>
            </a:r>
            <a:endParaRPr lang="zh-CN" altLang="en-US" sz="3800"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3"/>
            <p:custDataLst>
              <p:tags r:id="rId1"/>
            </p:custDataLst>
          </p:nvPr>
        </p:nvSpPr>
        <p:spPr/>
        <p:txBody>
          <a:bodyPr/>
          <a:lstStyle/>
          <a:p>
            <a:r>
              <a:rPr lang="zh-CN" altLang="en-US"/>
              <a:t>目录</a:t>
            </a:r>
            <a:endParaRPr lang="zh-CN" altLang="en-US"/>
          </a:p>
        </p:txBody>
      </p:sp>
      <p:sp>
        <p:nvSpPr>
          <p:cNvPr id="4" name="副标题 3"/>
          <p:cNvSpPr>
            <a:spLocks noGrp="1"/>
          </p:cNvSpPr>
          <p:nvPr>
            <p:ph type="subTitle" idx="14"/>
            <p:custDataLst>
              <p:tags r:id="rId2"/>
            </p:custDataLst>
          </p:nvPr>
        </p:nvSpPr>
        <p:spPr/>
        <p:txBody>
          <a:bodyPr/>
          <a:lstStyle/>
          <a:p>
            <a:r>
              <a:rPr lang="zh-CN" altLang="en-US"/>
              <a:t>CONTENTS</a:t>
            </a:r>
            <a:endParaRPr lang="zh-CN" altLang="en-US"/>
          </a:p>
        </p:txBody>
      </p:sp>
      <p:grpSp>
        <p:nvGrpSpPr>
          <p:cNvPr id="17" name="组合 16"/>
          <p:cNvGrpSpPr/>
          <p:nvPr>
            <p:custDataLst>
              <p:tags r:id="rId3"/>
            </p:custDataLst>
          </p:nvPr>
        </p:nvGrpSpPr>
        <p:grpSpPr>
          <a:xfrm>
            <a:off x="3737610" y="2483485"/>
            <a:ext cx="6925310" cy="2411730"/>
            <a:chOff x="6525" y="3896"/>
            <a:chExt cx="10906" cy="3798"/>
          </a:xfrm>
        </p:grpSpPr>
        <p:sp>
          <p:nvSpPr>
            <p:cNvPr id="5" name="文本框 4"/>
            <p:cNvSpPr txBox="1"/>
            <p:nvPr>
              <p:custDataLst>
                <p:tags r:id="rId4"/>
              </p:custDataLst>
            </p:nvPr>
          </p:nvSpPr>
          <p:spPr>
            <a:xfrm>
              <a:off x="6525" y="3954"/>
              <a:ext cx="1670" cy="1523"/>
            </a:xfrm>
            <a:prstGeom prst="rect">
              <a:avLst/>
            </a:prstGeom>
            <a:noFill/>
          </p:spPr>
          <p:txBody>
            <a:bodyPr wrap="square" lIns="0" tIns="0" rIns="0" bIns="0" rtlCol="0" anchor="ctr">
              <a:noAutofit/>
            </a:bodyPr>
            <a:lstStyle/>
            <a:p>
              <a:pPr algn="ctr">
                <a:lnSpc>
                  <a:spcPct val="109000"/>
                </a:lnSpc>
              </a:pPr>
              <a:r>
                <a:rPr lang="en-US" altLang="en-US" sz="5800">
                  <a:solidFill>
                    <a:schemeClr val="accent1"/>
                  </a:solidFill>
                  <a:latin typeface="Microsoft YaHei UI" panose="020B0503020204020204" charset="-122"/>
                  <a:ea typeface="Microsoft YaHei UI" panose="020B0503020204020204" charset="-122"/>
                </a:rPr>
                <a:t>01</a:t>
              </a:r>
              <a:endParaRPr lang="en-US" altLang="en-US" sz="5800">
                <a:solidFill>
                  <a:schemeClr val="accent1"/>
                </a:solidFill>
                <a:latin typeface="Microsoft YaHei UI" panose="020B0503020204020204" charset="-122"/>
                <a:ea typeface="Microsoft YaHei UI" panose="020B0503020204020204" charset="-122"/>
              </a:endParaRPr>
            </a:p>
          </p:txBody>
        </p:sp>
        <p:sp>
          <p:nvSpPr>
            <p:cNvPr id="6" name="矩形 5"/>
            <p:cNvSpPr/>
            <p:nvPr>
              <p:custDataLst>
                <p:tags r:id="rId5"/>
              </p:custDataLst>
            </p:nvPr>
          </p:nvSpPr>
          <p:spPr>
            <a:xfrm flipV="1">
              <a:off x="6525" y="5756"/>
              <a:ext cx="1984" cy="162"/>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
            </a:p>
          </p:txBody>
        </p:sp>
        <p:sp>
          <p:nvSpPr>
            <p:cNvPr id="7" name="文本框 6"/>
            <p:cNvSpPr txBox="1"/>
            <p:nvPr>
              <p:custDataLst>
                <p:tags r:id="rId6"/>
              </p:custDataLst>
            </p:nvPr>
          </p:nvSpPr>
          <p:spPr>
            <a:xfrm>
              <a:off x="6640" y="6240"/>
              <a:ext cx="1984" cy="1440"/>
            </a:xfrm>
            <a:prstGeom prst="rect">
              <a:avLst/>
            </a:prstGeom>
            <a:noFill/>
          </p:spPr>
          <p:txBody>
            <a:bodyPr wrap="square" lIns="0" tIns="0" rIns="0" bIns="0" rtlCol="0" anchor="t">
              <a:noAutofit/>
            </a:bodyPr>
            <a:lstStyle/>
            <a:p>
              <a:pPr>
                <a:lnSpc>
                  <a:spcPct val="111000"/>
                </a:lnSpc>
              </a:pPr>
              <a:r>
                <a:rPr lang="zh-CN" altLang="en-US" dirty="0">
                  <a:sym typeface="+mn-ea"/>
                </a:rPr>
                <a:t>概念与问题意识</a:t>
              </a:r>
              <a:endParaRPr lang="zh-CN" altLang="en-US" dirty="0">
                <a:solidFill>
                  <a:schemeClr val="tx1"/>
                </a:solidFill>
                <a:latin typeface="Microsoft YaHei UI" panose="020B0503020204020204" charset="-122"/>
                <a:ea typeface="Microsoft YaHei UI" panose="020B0503020204020204" charset="-122"/>
              </a:endParaRPr>
            </a:p>
          </p:txBody>
        </p:sp>
        <p:sp>
          <p:nvSpPr>
            <p:cNvPr id="8" name="文本框 7"/>
            <p:cNvSpPr txBox="1"/>
            <p:nvPr>
              <p:custDataLst>
                <p:tags r:id="rId7"/>
              </p:custDataLst>
            </p:nvPr>
          </p:nvSpPr>
          <p:spPr>
            <a:xfrm>
              <a:off x="9404" y="3911"/>
              <a:ext cx="1670" cy="1523"/>
            </a:xfrm>
            <a:prstGeom prst="rect">
              <a:avLst/>
            </a:prstGeom>
            <a:noFill/>
          </p:spPr>
          <p:txBody>
            <a:bodyPr wrap="square" lIns="0" tIns="0" rIns="0" bIns="0" rtlCol="0" anchor="ctr">
              <a:noAutofit/>
            </a:bodyPr>
            <a:lstStyle/>
            <a:p>
              <a:pPr algn="ctr">
                <a:lnSpc>
                  <a:spcPct val="109000"/>
                </a:lnSpc>
              </a:pPr>
              <a:r>
                <a:rPr lang="en-US" altLang="en-US" sz="5800">
                  <a:solidFill>
                    <a:schemeClr val="accent1"/>
                  </a:solidFill>
                  <a:latin typeface="Microsoft YaHei UI" panose="020B0503020204020204" charset="-122"/>
                  <a:ea typeface="Microsoft YaHei UI" panose="020B0503020204020204" charset="-122"/>
                </a:rPr>
                <a:t>02</a:t>
              </a:r>
              <a:endParaRPr lang="en-US" altLang="en-US" sz="5800">
                <a:solidFill>
                  <a:schemeClr val="accent1"/>
                </a:solidFill>
                <a:latin typeface="Microsoft YaHei UI" panose="020B0503020204020204" charset="-122"/>
                <a:ea typeface="Microsoft YaHei UI" panose="020B0503020204020204" charset="-122"/>
              </a:endParaRPr>
            </a:p>
          </p:txBody>
        </p:sp>
        <p:sp>
          <p:nvSpPr>
            <p:cNvPr id="10" name="文本框 9"/>
            <p:cNvSpPr txBox="1"/>
            <p:nvPr>
              <p:custDataLst>
                <p:tags r:id="rId8"/>
              </p:custDataLst>
            </p:nvPr>
          </p:nvSpPr>
          <p:spPr>
            <a:xfrm>
              <a:off x="9160" y="6254"/>
              <a:ext cx="2520" cy="1440"/>
            </a:xfrm>
            <a:prstGeom prst="rect">
              <a:avLst/>
            </a:prstGeom>
            <a:noFill/>
          </p:spPr>
          <p:txBody>
            <a:bodyPr wrap="square" lIns="0" tIns="0" rIns="0" bIns="0" rtlCol="0" anchor="t">
              <a:noAutofit/>
            </a:bodyPr>
            <a:lstStyle/>
            <a:p>
              <a:pPr>
                <a:lnSpc>
                  <a:spcPct val="111000"/>
                </a:lnSpc>
              </a:pPr>
              <a:r>
                <a:rPr lang="zh-CN" altLang="en-US" dirty="0"/>
                <a:t>案例深挖</a:t>
              </a:r>
              <a:endParaRPr lang="en-US" altLang="zh-CN" dirty="0"/>
            </a:p>
            <a:p>
              <a:pPr>
                <a:lnSpc>
                  <a:spcPct val="111000"/>
                </a:lnSpc>
              </a:pPr>
              <a:endParaRPr lang="zh-CN" altLang="en-US" dirty="0">
                <a:solidFill>
                  <a:schemeClr val="tx1"/>
                </a:solidFill>
                <a:latin typeface="Microsoft YaHei UI" panose="020B0503020204020204" charset="-122"/>
                <a:ea typeface="Microsoft YaHei UI" panose="020B0503020204020204" charset="-122"/>
              </a:endParaRPr>
            </a:p>
          </p:txBody>
        </p:sp>
        <p:sp>
          <p:nvSpPr>
            <p:cNvPr id="11" name="文本框 10"/>
            <p:cNvSpPr txBox="1"/>
            <p:nvPr>
              <p:custDataLst>
                <p:tags r:id="rId9"/>
              </p:custDataLst>
            </p:nvPr>
          </p:nvSpPr>
          <p:spPr>
            <a:xfrm>
              <a:off x="12283" y="3896"/>
              <a:ext cx="1670" cy="1523"/>
            </a:xfrm>
            <a:prstGeom prst="rect">
              <a:avLst/>
            </a:prstGeom>
            <a:noFill/>
          </p:spPr>
          <p:txBody>
            <a:bodyPr wrap="square" lIns="0" tIns="0" rIns="0" bIns="0" rtlCol="0" anchor="ctr">
              <a:noAutofit/>
            </a:bodyPr>
            <a:lstStyle/>
            <a:p>
              <a:pPr algn="ctr">
                <a:lnSpc>
                  <a:spcPct val="109000"/>
                </a:lnSpc>
              </a:pPr>
              <a:r>
                <a:rPr lang="en-US" altLang="en-US" sz="5800">
                  <a:solidFill>
                    <a:schemeClr val="accent1"/>
                  </a:solidFill>
                  <a:latin typeface="Microsoft YaHei UI" panose="020B0503020204020204" charset="-122"/>
                  <a:ea typeface="Microsoft YaHei UI" panose="020B0503020204020204" charset="-122"/>
                </a:rPr>
                <a:t>03</a:t>
              </a:r>
              <a:endParaRPr lang="en-US" altLang="en-US" sz="5800">
                <a:solidFill>
                  <a:schemeClr val="accent1"/>
                </a:solidFill>
                <a:latin typeface="Microsoft YaHei UI" panose="020B0503020204020204" charset="-122"/>
                <a:ea typeface="Microsoft YaHei UI" panose="020B0503020204020204" charset="-122"/>
              </a:endParaRPr>
            </a:p>
          </p:txBody>
        </p:sp>
        <p:sp>
          <p:nvSpPr>
            <p:cNvPr id="13" name="文本框 12"/>
            <p:cNvSpPr txBox="1"/>
            <p:nvPr>
              <p:custDataLst>
                <p:tags r:id="rId10"/>
              </p:custDataLst>
            </p:nvPr>
          </p:nvSpPr>
          <p:spPr>
            <a:xfrm>
              <a:off x="11983" y="6241"/>
              <a:ext cx="2520" cy="1440"/>
            </a:xfrm>
            <a:prstGeom prst="rect">
              <a:avLst/>
            </a:prstGeom>
            <a:noFill/>
          </p:spPr>
          <p:txBody>
            <a:bodyPr wrap="square" lIns="0" tIns="0" rIns="0" bIns="0" rtlCol="0" anchor="t">
              <a:noAutofit/>
            </a:bodyPr>
            <a:lstStyle/>
            <a:p>
              <a:pPr>
                <a:lnSpc>
                  <a:spcPct val="111000"/>
                </a:lnSpc>
              </a:pPr>
              <a:r>
                <a:rPr lang="zh-CN" altLang="en-US" dirty="0">
                  <a:sym typeface="+mn-ea"/>
                </a:rPr>
                <a:t>三类“拟真欺骗”的共性战术与差异</a:t>
              </a:r>
              <a:endParaRPr lang="zh-CN" altLang="en-US" dirty="0">
                <a:solidFill>
                  <a:schemeClr val="tx1"/>
                </a:solidFill>
                <a:latin typeface="Microsoft YaHei UI" panose="020B0503020204020204" charset="-122"/>
                <a:ea typeface="Microsoft YaHei UI" panose="020B0503020204020204" charset="-122"/>
              </a:endParaRPr>
            </a:p>
          </p:txBody>
        </p:sp>
        <p:sp>
          <p:nvSpPr>
            <p:cNvPr id="14" name="文本框 13"/>
            <p:cNvSpPr txBox="1"/>
            <p:nvPr>
              <p:custDataLst>
                <p:tags r:id="rId11"/>
              </p:custDataLst>
            </p:nvPr>
          </p:nvSpPr>
          <p:spPr>
            <a:xfrm>
              <a:off x="15068" y="3954"/>
              <a:ext cx="1670" cy="1523"/>
            </a:xfrm>
            <a:prstGeom prst="rect">
              <a:avLst/>
            </a:prstGeom>
            <a:noFill/>
          </p:spPr>
          <p:txBody>
            <a:bodyPr wrap="square" lIns="0" tIns="0" rIns="0" bIns="0" rtlCol="0" anchor="ctr">
              <a:noAutofit/>
            </a:bodyPr>
            <a:lstStyle/>
            <a:p>
              <a:pPr algn="ctr">
                <a:lnSpc>
                  <a:spcPct val="109000"/>
                </a:lnSpc>
              </a:pPr>
              <a:r>
                <a:rPr lang="en-US" altLang="en-US" sz="5800">
                  <a:solidFill>
                    <a:schemeClr val="accent1"/>
                  </a:solidFill>
                  <a:latin typeface="Microsoft YaHei UI" panose="020B0503020204020204" charset="-122"/>
                  <a:ea typeface="Microsoft YaHei UI" panose="020B0503020204020204" charset="-122"/>
                </a:rPr>
                <a:t>04</a:t>
              </a:r>
              <a:endParaRPr lang="en-US" altLang="en-US" sz="5800">
                <a:solidFill>
                  <a:schemeClr val="accent1"/>
                </a:solidFill>
                <a:latin typeface="Microsoft YaHei UI" panose="020B0503020204020204" charset="-122"/>
                <a:ea typeface="Microsoft YaHei UI" panose="020B0503020204020204" charset="-122"/>
              </a:endParaRPr>
            </a:p>
          </p:txBody>
        </p:sp>
        <p:sp>
          <p:nvSpPr>
            <p:cNvPr id="16" name="文本框 15"/>
            <p:cNvSpPr txBox="1"/>
            <p:nvPr>
              <p:custDataLst>
                <p:tags r:id="rId12"/>
              </p:custDataLst>
            </p:nvPr>
          </p:nvSpPr>
          <p:spPr>
            <a:xfrm>
              <a:off x="14911" y="6254"/>
              <a:ext cx="2520" cy="1440"/>
            </a:xfrm>
            <a:prstGeom prst="rect">
              <a:avLst/>
            </a:prstGeom>
            <a:noFill/>
          </p:spPr>
          <p:txBody>
            <a:bodyPr wrap="square" lIns="0" tIns="0" rIns="0" bIns="0" rtlCol="0" anchor="t">
              <a:noAutofit/>
            </a:bodyPr>
            <a:lstStyle/>
            <a:p>
              <a:pPr>
                <a:lnSpc>
                  <a:spcPct val="111000"/>
                </a:lnSpc>
              </a:pPr>
              <a:r>
                <a:rPr lang="zh-CN" altLang="en-US" dirty="0">
                  <a:sym typeface="+mn-ea"/>
                </a:rPr>
                <a:t>伦理</a:t>
              </a:r>
              <a:r>
                <a:rPr lang="ja-JP" altLang="en-US" dirty="0">
                  <a:sym typeface="+mn-ea"/>
                </a:rPr>
                <a:t>边界：</a:t>
              </a:r>
              <a:r>
                <a:rPr lang="zh-CN" altLang="en-US" dirty="0">
                  <a:sym typeface="+mn-ea"/>
                </a:rPr>
                <a:t>框架构建与解决方案</a:t>
              </a:r>
              <a:endParaRPr lang="zh-CN" altLang="en-US" dirty="0">
                <a:solidFill>
                  <a:schemeClr val="tx1"/>
                </a:solidFill>
                <a:latin typeface="Microsoft YaHei UI" panose="020B0503020204020204" charset="-122"/>
                <a:ea typeface="Microsoft YaHei UI" panose="020B0503020204020204" charset="-122"/>
              </a:endParaRPr>
            </a:p>
          </p:txBody>
        </p:sp>
      </p:grpSp>
      <p:sp>
        <p:nvSpPr>
          <p:cNvPr id="19" name="文本框 18"/>
          <p:cNvSpPr txBox="1"/>
          <p:nvPr>
            <p:custDataLst>
              <p:tags r:id="rId13"/>
            </p:custDataLst>
          </p:nvPr>
        </p:nvSpPr>
        <p:spPr>
          <a:xfrm>
            <a:off x="10930890" y="2484120"/>
            <a:ext cx="1060450" cy="967105"/>
          </a:xfrm>
          <a:prstGeom prst="rect">
            <a:avLst/>
          </a:prstGeom>
          <a:noFill/>
        </p:spPr>
        <p:txBody>
          <a:bodyPr wrap="square" lIns="0" tIns="0" rIns="0" bIns="0" rtlCol="0" anchor="ctr">
            <a:noAutofit/>
          </a:bodyPr>
          <a:lstStyle/>
          <a:p>
            <a:pPr algn="ctr">
              <a:lnSpc>
                <a:spcPct val="109000"/>
              </a:lnSpc>
            </a:pPr>
            <a:r>
              <a:rPr lang="en-US" altLang="en-US" sz="5800">
                <a:solidFill>
                  <a:schemeClr val="accent1"/>
                </a:solidFill>
                <a:latin typeface="Microsoft YaHei UI" panose="020B0503020204020204" charset="-122"/>
                <a:ea typeface="Microsoft YaHei UI" panose="020B0503020204020204" charset="-122"/>
              </a:rPr>
              <a:t>05</a:t>
            </a:r>
            <a:endParaRPr lang="en-US" altLang="en-US" sz="5800">
              <a:solidFill>
                <a:schemeClr val="accent1"/>
              </a:solidFill>
              <a:latin typeface="Microsoft YaHei UI" panose="020B0503020204020204" charset="-122"/>
              <a:ea typeface="Microsoft YaHei UI" panose="020B0503020204020204" charset="-122"/>
            </a:endParaRPr>
          </a:p>
        </p:txBody>
      </p:sp>
      <p:sp>
        <p:nvSpPr>
          <p:cNvPr id="22" name="文本框 21"/>
          <p:cNvSpPr txBox="1"/>
          <p:nvPr>
            <p:custDataLst>
              <p:tags r:id="rId14"/>
            </p:custDataLst>
          </p:nvPr>
        </p:nvSpPr>
        <p:spPr>
          <a:xfrm>
            <a:off x="11121390" y="3980815"/>
            <a:ext cx="1600200" cy="914400"/>
          </a:xfrm>
          <a:prstGeom prst="rect">
            <a:avLst/>
          </a:prstGeom>
          <a:noFill/>
        </p:spPr>
        <p:txBody>
          <a:bodyPr wrap="square" lIns="0" tIns="0" rIns="0" bIns="0" rtlCol="0" anchor="t">
            <a:noAutofit/>
          </a:bodyPr>
          <a:lstStyle/>
          <a:p>
            <a:pPr>
              <a:lnSpc>
                <a:spcPct val="111000"/>
              </a:lnSpc>
            </a:pPr>
            <a:r>
              <a:rPr lang="zh-CN" altLang="en-US" dirty="0"/>
              <a:t>结论</a:t>
            </a:r>
            <a:endParaRPr lang="zh-CN" altLang="en-US" dirty="0"/>
          </a:p>
        </p:txBody>
      </p:sp>
      <p:sp>
        <p:nvSpPr>
          <p:cNvPr id="23" name="矩形 22"/>
          <p:cNvSpPr/>
          <p:nvPr>
            <p:custDataLst>
              <p:tags r:id="rId15"/>
            </p:custDataLst>
          </p:nvPr>
        </p:nvSpPr>
        <p:spPr>
          <a:xfrm flipV="1">
            <a:off x="5410835" y="3669030"/>
            <a:ext cx="1259840" cy="10287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
          </a:p>
        </p:txBody>
      </p:sp>
      <p:sp>
        <p:nvSpPr>
          <p:cNvPr id="24" name="矩形 23"/>
          <p:cNvSpPr/>
          <p:nvPr>
            <p:custDataLst>
              <p:tags r:id="rId16"/>
            </p:custDataLst>
          </p:nvPr>
        </p:nvSpPr>
        <p:spPr>
          <a:xfrm flipV="1">
            <a:off x="7284085" y="3669030"/>
            <a:ext cx="1259840" cy="10287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
          </a:p>
        </p:txBody>
      </p:sp>
      <p:sp>
        <p:nvSpPr>
          <p:cNvPr id="25" name="矩形 24"/>
          <p:cNvSpPr/>
          <p:nvPr>
            <p:custDataLst>
              <p:tags r:id="rId17"/>
            </p:custDataLst>
          </p:nvPr>
        </p:nvSpPr>
        <p:spPr>
          <a:xfrm flipV="1">
            <a:off x="9057640" y="3682365"/>
            <a:ext cx="1259840" cy="10287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
          </a:p>
        </p:txBody>
      </p:sp>
      <p:sp>
        <p:nvSpPr>
          <p:cNvPr id="26" name="矩形 25"/>
          <p:cNvSpPr/>
          <p:nvPr>
            <p:custDataLst>
              <p:tags r:id="rId18"/>
            </p:custDataLst>
          </p:nvPr>
        </p:nvSpPr>
        <p:spPr>
          <a:xfrm flipV="1">
            <a:off x="10831195" y="3682365"/>
            <a:ext cx="1259840" cy="10287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
          </a:p>
        </p:txBody>
      </p:sp>
    </p:spTree>
    <p:custDataLst>
      <p:tags r:id="rId1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9603" y="609603"/>
            <a:ext cx="6464296" cy="761997"/>
          </a:xfrm>
          <a:noFill/>
        </p:spPr>
        <p:txBody>
          <a:bodyPr lIns="0" tIns="0" rIns="0" bIns="0" anchor="t">
            <a:noAutofit/>
          </a:bodyPr>
          <a:lstStyle/>
          <a:p>
            <a:pPr algn="l">
              <a:lnSpc>
                <a:spcPct val="114000"/>
              </a:lnSpc>
            </a:pPr>
            <a:r>
              <a:rPr lang="zh-CN" altLang="en-US" sz="4400">
                <a:solidFill>
                  <a:schemeClr val="tx1"/>
                </a:solidFill>
                <a:latin typeface="Microsoft YaHei UI" panose="020B0503020204020204" charset="-122"/>
                <a:ea typeface="Microsoft YaHei UI" panose="020B0503020204020204" charset="-122"/>
              </a:rPr>
              <a:t>制度与合规</a:t>
            </a:r>
            <a:endParaRPr lang="zh-CN" altLang="en-US" sz="4400">
              <a:solidFill>
                <a:schemeClr val="tx1"/>
              </a:solidFill>
              <a:latin typeface="Microsoft YaHei UI" panose="020B0503020204020204" charset="-122"/>
              <a:ea typeface="Microsoft YaHei UI" panose="020B0503020204020204" charset="-122"/>
            </a:endParaRPr>
          </a:p>
        </p:txBody>
      </p:sp>
      <p:grpSp>
        <p:nvGrpSpPr>
          <p:cNvPr id="13" name="组合 12"/>
          <p:cNvGrpSpPr/>
          <p:nvPr/>
        </p:nvGrpSpPr>
        <p:grpSpPr>
          <a:xfrm>
            <a:off x="533403" y="1844192"/>
            <a:ext cx="6484620" cy="3651250"/>
            <a:chOff x="960" y="4552"/>
            <a:chExt cx="10212" cy="5750"/>
          </a:xfrm>
        </p:grpSpPr>
        <p:sp>
          <p:nvSpPr>
            <p:cNvPr id="3" name="任意多边形 2"/>
            <p:cNvSpPr/>
            <p:nvPr>
              <p:custDataLst>
                <p:tags r:id="rId2"/>
              </p:custDataLst>
            </p:nvPr>
          </p:nvSpPr>
          <p:spPr>
            <a:xfrm>
              <a:off x="960" y="4640"/>
              <a:ext cx="80" cy="2241"/>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custDataLst>
                <p:tags r:id="rId3"/>
              </p:custDataLst>
            </p:nvPr>
          </p:nvSpPr>
          <p:spPr>
            <a:xfrm>
              <a:off x="1372" y="4552"/>
              <a:ext cx="9800" cy="2497"/>
            </a:xfrm>
            <a:prstGeom prst="rect">
              <a:avLst/>
            </a:prstGeom>
            <a:noFill/>
          </p:spPr>
          <p:txBody>
            <a:bodyPr wrap="square" lIns="0" tIns="0" rIns="0" bIns="0" rtlCol="0" anchor="t">
              <a:noAutofit/>
            </a:bodyPr>
            <a:lstStyle/>
            <a:p>
              <a:pPr>
                <a:lnSpc>
                  <a:spcPct val="125000"/>
                </a:lnSpc>
              </a:pPr>
              <a:r>
                <a:rPr lang="zh-CN" altLang="en-US" sz="1600" dirty="0"/>
                <a:t>生成式 </a:t>
              </a:r>
              <a:r>
                <a:rPr lang="en-US" altLang="zh-CN" sz="1600" dirty="0"/>
                <a:t>AI </a:t>
              </a:r>
              <a:r>
                <a:rPr lang="zh-CN" altLang="en-US" sz="1600" dirty="0"/>
                <a:t>的“拟真欺骗”并非单纯的“真假难辨”，而是</a:t>
              </a:r>
              <a:r>
                <a:rPr lang="zh-CN" altLang="en-US" sz="1600" b="1" dirty="0"/>
                <a:t>注意力市场 </a:t>
              </a:r>
              <a:r>
                <a:rPr lang="en-US" altLang="zh-CN" sz="1600" b="1" dirty="0"/>
                <a:t>+ </a:t>
              </a:r>
              <a:r>
                <a:rPr lang="zh-CN" altLang="en-US" sz="1600" b="1" dirty="0"/>
                <a:t>平台位势</a:t>
              </a:r>
              <a:r>
                <a:rPr lang="zh-CN" altLang="en-US" sz="1600" dirty="0"/>
                <a:t>被策略化利用的结果；因此治理也必须技术（标识</a:t>
              </a:r>
              <a:r>
                <a:rPr lang="en-US" altLang="zh-CN" sz="1600" dirty="0"/>
                <a:t>/</a:t>
              </a:r>
              <a:r>
                <a:rPr lang="zh-CN" altLang="en-US" sz="1600" dirty="0"/>
                <a:t>水印）</a:t>
              </a:r>
              <a:r>
                <a:rPr lang="en-US" altLang="zh-CN" sz="1600" dirty="0"/>
                <a:t>× </a:t>
              </a:r>
              <a:r>
                <a:rPr lang="zh-CN" altLang="en-US" sz="1600" dirty="0"/>
                <a:t>平台机制（风控</a:t>
              </a:r>
              <a:r>
                <a:rPr lang="en-US" altLang="zh-CN" sz="1600" dirty="0"/>
                <a:t>/</a:t>
              </a:r>
              <a:r>
                <a:rPr lang="zh-CN" altLang="en-US" sz="1600" dirty="0"/>
                <a:t>危机协议）</a:t>
              </a:r>
              <a:r>
                <a:rPr lang="en-US" altLang="zh-CN" sz="1600" dirty="0"/>
                <a:t>× </a:t>
              </a:r>
              <a:r>
                <a:rPr lang="zh-CN" altLang="en-US" sz="1600" dirty="0"/>
                <a:t>法律（场景化规制）的多层协同。</a:t>
              </a:r>
              <a:r>
                <a:rPr lang="zh-CN" altLang="en-US" sz="1600" b="1" dirty="0"/>
                <a:t>欧盟 </a:t>
              </a:r>
              <a:r>
                <a:rPr lang="en-US" altLang="zh-CN" sz="1600" b="1" dirty="0"/>
                <a:t>AI Act</a:t>
              </a:r>
              <a:r>
                <a:rPr lang="zh-CN" altLang="en-US" sz="1600" dirty="0"/>
                <a:t>（深伪标识）</a:t>
              </a:r>
              <a:r>
                <a:rPr lang="en-US" altLang="zh-CN" sz="1600" dirty="0"/>
                <a:t>+ </a:t>
              </a:r>
              <a:r>
                <a:rPr lang="ja-JP" altLang="en-US" sz="1600" b="1" dirty="0">
                  <a:sym typeface="+mn-ea"/>
                </a:rPr>
                <a:t>中国</a:t>
              </a:r>
              <a:r>
                <a:rPr lang="en-US" altLang="ja-JP" sz="1600" b="1" dirty="0">
                  <a:sym typeface="+mn-ea"/>
                </a:rPr>
                <a:t> </a:t>
              </a:r>
              <a:r>
                <a:rPr lang="zh-CN" altLang="en-US" sz="1600" dirty="0">
                  <a:sym typeface="+mn-ea"/>
                </a:rPr>
                <a:t>《人工智能生成合成内容标识办法》</a:t>
              </a:r>
              <a:endParaRPr lang="zh-CN" altLang="en-US" sz="1600" dirty="0">
                <a:sym typeface="+mn-ea"/>
              </a:endParaRPr>
            </a:p>
            <a:p>
              <a:pPr>
                <a:lnSpc>
                  <a:spcPct val="125000"/>
                </a:lnSpc>
              </a:pPr>
              <a:r>
                <a:rPr lang="en-US" altLang="zh-CN" sz="1600" dirty="0">
                  <a:sym typeface="+mn-ea"/>
                </a:rPr>
                <a:t>+ </a:t>
              </a:r>
              <a:r>
                <a:rPr lang="en-US" altLang="zh-CN" sz="1600" b="1" dirty="0"/>
                <a:t>DSA</a:t>
              </a:r>
              <a:r>
                <a:rPr lang="zh-CN" altLang="en-US" sz="1600" dirty="0"/>
                <a:t>（系统风险与危机机制）为网络生成式</a:t>
              </a:r>
              <a:r>
                <a:rPr lang="en-US" altLang="zh-CN" sz="1600" dirty="0"/>
                <a:t>AI</a:t>
              </a:r>
              <a:r>
                <a:rPr lang="zh-CN" altLang="en-US" sz="1600" dirty="0"/>
                <a:t>治理提供了结构蓝本。</a:t>
              </a:r>
              <a:endParaRPr lang="zh-CN" altLang="en-US" sz="1600" dirty="0">
                <a:solidFill>
                  <a:schemeClr val="tx1"/>
                </a:solidFill>
                <a:latin typeface="Microsoft YaHei UI" panose="020B0503020204020204" charset="-122"/>
                <a:ea typeface="Microsoft YaHei UI" panose="020B0503020204020204" charset="-122"/>
              </a:endParaRPr>
            </a:p>
          </p:txBody>
        </p:sp>
        <p:sp>
          <p:nvSpPr>
            <p:cNvPr id="6" name="任意多边形 5"/>
            <p:cNvSpPr/>
            <p:nvPr>
              <p:custDataLst>
                <p:tags r:id="rId4"/>
              </p:custDataLst>
            </p:nvPr>
          </p:nvSpPr>
          <p:spPr>
            <a:xfrm>
              <a:off x="960" y="7600"/>
              <a:ext cx="80" cy="2240"/>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5"/>
              </p:custDataLst>
            </p:nvPr>
          </p:nvSpPr>
          <p:spPr>
            <a:xfrm>
              <a:off x="1372" y="7600"/>
              <a:ext cx="9800" cy="2702"/>
            </a:xfrm>
            <a:prstGeom prst="rect">
              <a:avLst/>
            </a:prstGeom>
            <a:noFill/>
          </p:spPr>
          <p:txBody>
            <a:bodyPr wrap="square" lIns="0" tIns="0" rIns="0" bIns="0" rtlCol="0" anchor="t">
              <a:noAutofit/>
            </a:bodyPr>
            <a:lstStyle/>
            <a:p>
              <a:pPr>
                <a:lnSpc>
                  <a:spcPct val="125000"/>
                </a:lnSpc>
              </a:pPr>
              <a:r>
                <a:rPr lang="zh-CN" altLang="en-US" sz="1600" dirty="0">
                  <a:solidFill>
                    <a:schemeClr val="tx1"/>
                  </a:solidFill>
                  <a:latin typeface="Microsoft YaHei UI" panose="020B0503020204020204" charset="-122"/>
                  <a:ea typeface="Microsoft YaHei UI" panose="020B0503020204020204" charset="-122"/>
                </a:rPr>
                <a:t>三类</a:t>
              </a:r>
              <a:r>
                <a:rPr lang="en-US" altLang="zh-CN" sz="1600" dirty="0">
                  <a:solidFill>
                    <a:schemeClr val="tx1"/>
                  </a:solidFill>
                  <a:latin typeface="Microsoft YaHei UI" panose="020B0503020204020204" charset="-122"/>
                  <a:ea typeface="Microsoft YaHei UI" panose="020B0503020204020204" charset="-122"/>
                </a:rPr>
                <a:t>AI</a:t>
              </a:r>
              <a:r>
                <a:rPr lang="zh-CN" altLang="en-US" sz="1600" dirty="0">
                  <a:solidFill>
                    <a:schemeClr val="tx1"/>
                  </a:solidFill>
                  <a:latin typeface="Microsoft YaHei UI" panose="020B0503020204020204" charset="-122"/>
                  <a:ea typeface="Microsoft YaHei UI" panose="020B0503020204020204" charset="-122"/>
                </a:rPr>
                <a:t>伪造现象：</a:t>
              </a:r>
              <a:r>
                <a:rPr lang="zh-CN" altLang="en-US" sz="1600" b="1" dirty="0">
                  <a:solidFill>
                    <a:schemeClr val="tx1"/>
                  </a:solidFill>
                  <a:latin typeface="Microsoft YaHei UI" panose="020B0503020204020204" charset="-122"/>
                  <a:ea typeface="Microsoft YaHei UI" panose="020B0503020204020204" charset="-122"/>
                </a:rPr>
                <a:t>深伪直播</a:t>
              </a:r>
              <a:r>
                <a:rPr lang="zh-CN" altLang="en-US" sz="1600" dirty="0">
                  <a:solidFill>
                    <a:schemeClr val="tx1"/>
                  </a:solidFill>
                  <a:latin typeface="Microsoft YaHei UI" panose="020B0503020204020204" charset="-122"/>
                  <a:ea typeface="Microsoft YaHei UI" panose="020B0503020204020204" charset="-122"/>
                </a:rPr>
                <a:t>强调短时套利，</a:t>
              </a:r>
              <a:r>
                <a:rPr lang="en-US" altLang="zh-CN" sz="1600" b="1" dirty="0">
                  <a:solidFill>
                    <a:schemeClr val="tx1"/>
                  </a:solidFill>
                  <a:latin typeface="Microsoft YaHei UI" panose="020B0503020204020204" charset="-122"/>
                  <a:ea typeface="Microsoft YaHei UI" panose="020B0503020204020204" charset="-122"/>
                </a:rPr>
                <a:t>AI</a:t>
              </a:r>
              <a:r>
                <a:rPr lang="zh-CN" altLang="en-US" sz="1600" b="1" dirty="0">
                  <a:solidFill>
                    <a:schemeClr val="tx1"/>
                  </a:solidFill>
                  <a:latin typeface="Microsoft YaHei UI" panose="020B0503020204020204" charset="-122"/>
                  <a:ea typeface="Microsoft YaHei UI" panose="020B0503020204020204" charset="-122"/>
                </a:rPr>
                <a:t>网红</a:t>
              </a:r>
              <a:r>
                <a:rPr lang="zh-CN" altLang="en-US" sz="1600" dirty="0">
                  <a:solidFill>
                    <a:schemeClr val="tx1"/>
                  </a:solidFill>
                  <a:latin typeface="Microsoft YaHei UI" panose="020B0503020204020204" charset="-122"/>
                  <a:ea typeface="Microsoft YaHei UI" panose="020B0503020204020204" charset="-122"/>
                </a:rPr>
                <a:t>重在长期经营，而</a:t>
              </a:r>
              <a:r>
                <a:rPr lang="zh-CN" altLang="en-US" sz="1600" b="1" dirty="0">
                  <a:solidFill>
                    <a:schemeClr val="tx1"/>
                  </a:solidFill>
                  <a:latin typeface="Microsoft YaHei UI" panose="020B0503020204020204" charset="-122"/>
                  <a:ea typeface="Microsoft YaHei UI" panose="020B0503020204020204" charset="-122"/>
                </a:rPr>
                <a:t>灾情谣言</a:t>
              </a:r>
              <a:r>
                <a:rPr lang="zh-CN" altLang="en-US" sz="1600" dirty="0">
                  <a:solidFill>
                    <a:schemeClr val="tx1"/>
                  </a:solidFill>
                  <a:latin typeface="Microsoft YaHei UI" panose="020B0503020204020204" charset="-122"/>
                  <a:ea typeface="Microsoft YaHei UI" panose="020B0503020204020204" charset="-122"/>
                </a:rPr>
                <a:t>的公共危害最大。虽然</a:t>
              </a:r>
              <a:r>
                <a:rPr lang="en-US" altLang="zh-CN" sz="1600" dirty="0"/>
                <a:t>C2PA</a:t>
              </a:r>
              <a:r>
                <a:rPr lang="zh-CN" altLang="en-US" sz="1600" dirty="0"/>
                <a:t> 与水印可降低“洗白成本”，但存在跨平台损耗与互操作不足等技术限制；因此必须叠加平台标签与事实核查生态。</a:t>
              </a:r>
              <a:endParaRPr lang="zh-CN" altLang="en-US" sz="1600" dirty="0">
                <a:solidFill>
                  <a:schemeClr val="tx1"/>
                </a:solidFill>
                <a:latin typeface="Microsoft YaHei UI" panose="020B0503020204020204" charset="-122"/>
                <a:ea typeface="Microsoft YaHei UI" panose="020B0503020204020204" charset="-122"/>
              </a:endParaRPr>
            </a:p>
          </p:txBody>
        </p:sp>
      </p:grpSp>
      <p:pic>
        <p:nvPicPr>
          <p:cNvPr id="9" name="图片 8" descr="C:/Users/20548/AppData/Roaming/Kingsoft/office6/wppai/generateppt/bc156c420b42a37f17c87edec3e9d8a9.jpgbc156c420b42a37f17c87edec3e9d8a9"/>
          <p:cNvPicPr preferRelativeResize="0">
            <a:picLocks noChangeAspect="1"/>
          </p:cNvPicPr>
          <p:nvPr>
            <p:custDataLst>
              <p:tags r:id="rId6"/>
            </p:custDataLst>
          </p:nvPr>
        </p:nvPicPr>
        <p:blipFill>
          <a:blip r:embed="rId7"/>
          <a:srcRect l="14189" r="14189"/>
          <a:stretch>
            <a:fillRect/>
          </a:stretch>
        </p:blipFill>
        <p:spPr>
          <a:xfrm>
            <a:off x="7543800" y="609603"/>
            <a:ext cx="4038600" cy="5638800"/>
          </a:xfrm>
          <a:custGeom>
            <a:avLst/>
            <a:gdLst>
              <a:gd name="connisteX0" fmla="*/ 0 w 56091"/>
              <a:gd name="connsiteY0" fmla="*/ 203197 h 78316"/>
              <a:gd name="connisteX1" fmla="*/ 203197 w 56091"/>
              <a:gd name="connsiteY1" fmla="*/ 0 h 78316"/>
              <a:gd name="connisteX2" fmla="*/ 3835395 w 56091"/>
              <a:gd name="connsiteY2" fmla="*/ 0 h 78316"/>
              <a:gd name="connisteX3" fmla="*/ 4038603 w 56091"/>
              <a:gd name="connsiteY3" fmla="*/ 203197 h 78316"/>
              <a:gd name="connisteX4" fmla="*/ 4038603 w 56091"/>
              <a:gd name="connsiteY4" fmla="*/ 5435595 h 78316"/>
              <a:gd name="connisteX5" fmla="*/ 3835395 w 56091"/>
              <a:gd name="connsiteY5" fmla="*/ 5638803 h 78316"/>
              <a:gd name="connisteX6" fmla="*/ 203197 w 56091"/>
              <a:gd name="connsiteY6" fmla="*/ 5638803 h 78316"/>
              <a:gd name="connisteX7" fmla="*/ 0 w 56091"/>
              <a:gd name="connsiteY7" fmla="*/ 5435595 h 78316"/>
              <a:gd name="connisteX8" fmla="*/ 0 w 56091"/>
              <a:gd name="connsiteY8" fmla="*/ 203197 h 783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4038603" h="5638803">
                <a:moveTo>
                  <a:pt x="0" y="203198"/>
                </a:moveTo>
                <a:cubicBezTo>
                  <a:pt x="0" y="90974"/>
                  <a:pt x="90974" y="0"/>
                  <a:pt x="203198" y="0"/>
                </a:cubicBezTo>
                <a:lnTo>
                  <a:pt x="3835396" y="0"/>
                </a:lnTo>
                <a:cubicBezTo>
                  <a:pt x="3947629" y="0"/>
                  <a:pt x="4038603" y="90974"/>
                  <a:pt x="4038603" y="203198"/>
                </a:cubicBezTo>
                <a:lnTo>
                  <a:pt x="4038603" y="5435596"/>
                </a:lnTo>
                <a:cubicBezTo>
                  <a:pt x="4038603" y="5547829"/>
                  <a:pt x="3947629" y="5638803"/>
                  <a:pt x="3835396" y="5638803"/>
                </a:cubicBezTo>
                <a:lnTo>
                  <a:pt x="203198" y="5638803"/>
                </a:lnTo>
                <a:cubicBezTo>
                  <a:pt x="90974" y="5638803"/>
                  <a:pt x="0" y="5547829"/>
                  <a:pt x="0" y="5435596"/>
                </a:cubicBezTo>
                <a:lnTo>
                  <a:pt x="0" y="203198"/>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2" name="矩形 11"/>
          <p:cNvSpPr/>
          <p:nvPr>
            <p:custDataLst>
              <p:tags r:id="rId9"/>
            </p:custDataLst>
          </p:nvPr>
        </p:nvSpPr>
        <p:spPr>
          <a:xfrm>
            <a:off x="11277597" y="2565404"/>
            <a:ext cx="914400" cy="17272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9603" y="609603"/>
            <a:ext cx="3568702" cy="1524003"/>
          </a:xfrm>
          <a:noFill/>
        </p:spPr>
        <p:txBody>
          <a:bodyPr lIns="0" tIns="0" rIns="0" bIns="0" anchor="t">
            <a:noAutofit/>
          </a:bodyPr>
          <a:lstStyle/>
          <a:p>
            <a:pPr algn="l">
              <a:lnSpc>
                <a:spcPct val="114000"/>
              </a:lnSpc>
            </a:pPr>
            <a:r>
              <a:rPr lang="zh-CN" altLang="en-US" sz="4400">
                <a:solidFill>
                  <a:schemeClr val="tx1"/>
                </a:solidFill>
                <a:latin typeface="Microsoft YaHei UI" panose="020B0503020204020204" charset="-122"/>
                <a:ea typeface="Microsoft YaHei UI" panose="020B0503020204020204" charset="-122"/>
              </a:rPr>
              <a:t>结论</a:t>
            </a:r>
            <a:endParaRPr lang="zh-CN" altLang="en-US" sz="4400">
              <a:solidFill>
                <a:schemeClr val="tx1"/>
              </a:solidFill>
              <a:latin typeface="Microsoft YaHei UI" panose="020B0503020204020204" charset="-122"/>
              <a:ea typeface="Microsoft YaHei UI" panose="020B0503020204020204" charset="-122"/>
            </a:endParaRPr>
          </a:p>
        </p:txBody>
      </p:sp>
      <p:sp>
        <p:nvSpPr>
          <p:cNvPr id="3" name="矩形 2"/>
          <p:cNvSpPr/>
          <p:nvPr>
            <p:custDataLst>
              <p:tags r:id="rId2"/>
            </p:custDataLst>
          </p:nvPr>
        </p:nvSpPr>
        <p:spPr>
          <a:xfrm>
            <a:off x="0"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0" name="组合 9"/>
          <p:cNvGrpSpPr/>
          <p:nvPr/>
        </p:nvGrpSpPr>
        <p:grpSpPr>
          <a:xfrm>
            <a:off x="3334603" y="660400"/>
            <a:ext cx="8323997" cy="1473200"/>
            <a:chOff x="7320" y="1040"/>
            <a:chExt cx="11040" cy="2320"/>
          </a:xfrm>
        </p:grpSpPr>
        <p:sp>
          <p:nvSpPr>
            <p:cNvPr id="4" name="任意多边形 3"/>
            <p:cNvSpPr/>
            <p:nvPr>
              <p:custDataLst>
                <p:tags r:id="rId3"/>
              </p:custDataLst>
            </p:nvPr>
          </p:nvSpPr>
          <p:spPr>
            <a:xfrm>
              <a:off x="7320" y="1040"/>
              <a:ext cx="81" cy="2241"/>
            </a:xfrm>
            <a:custGeom>
              <a:avLst/>
              <a:gdLst>
                <a:gd name="connisteX0" fmla="*/ 0 w 705"/>
                <a:gd name="connsiteY0" fmla="*/ 25402 h 19755"/>
                <a:gd name="connisteX1" fmla="*/ 25402 w 705"/>
                <a:gd name="connsiteY1" fmla="*/ 0 h 19755"/>
                <a:gd name="connisteX2" fmla="*/ 25402 w 705"/>
                <a:gd name="connsiteY2" fmla="*/ 0 h 19755"/>
                <a:gd name="connisteX3" fmla="*/ 50804 w 705"/>
                <a:gd name="connsiteY3" fmla="*/ 25402 h 19755"/>
                <a:gd name="connisteX4" fmla="*/ 50804 w 705"/>
                <a:gd name="connsiteY4" fmla="*/ 1397002 h 19755"/>
                <a:gd name="connisteX5" fmla="*/ 25402 w 705"/>
                <a:gd name="connsiteY5" fmla="*/ 1422404 h 19755"/>
                <a:gd name="connisteX6" fmla="*/ 25402 w 705"/>
                <a:gd name="connsiteY6" fmla="*/ 1422404 h 19755"/>
                <a:gd name="connisteX7" fmla="*/ 0 w 705"/>
                <a:gd name="connsiteY7" fmla="*/ 1397002 h 19755"/>
                <a:gd name="connisteX8" fmla="*/ 0 w 705"/>
                <a:gd name="connsiteY8" fmla="*/ 25402 h 19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4" h="1422404">
                  <a:moveTo>
                    <a:pt x="0" y="25402"/>
                  </a:moveTo>
                  <a:cubicBezTo>
                    <a:pt x="0" y="11375"/>
                    <a:pt x="11375" y="0"/>
                    <a:pt x="25402" y="0"/>
                  </a:cubicBezTo>
                  <a:lnTo>
                    <a:pt x="25402" y="0"/>
                  </a:lnTo>
                  <a:cubicBezTo>
                    <a:pt x="39429" y="0"/>
                    <a:pt x="50804" y="11375"/>
                    <a:pt x="50804" y="25402"/>
                  </a:cubicBezTo>
                  <a:lnTo>
                    <a:pt x="50804" y="1397002"/>
                  </a:lnTo>
                  <a:cubicBezTo>
                    <a:pt x="50804" y="1411038"/>
                    <a:pt x="39429" y="1422404"/>
                    <a:pt x="25402" y="1422404"/>
                  </a:cubicBezTo>
                  <a:lnTo>
                    <a:pt x="25402" y="1422404"/>
                  </a:lnTo>
                  <a:cubicBezTo>
                    <a:pt x="11375" y="1422404"/>
                    <a:pt x="0" y="1411038"/>
                    <a:pt x="0" y="1397002"/>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custDataLst>
                <p:tags r:id="rId4"/>
              </p:custDataLst>
            </p:nvPr>
          </p:nvSpPr>
          <p:spPr>
            <a:xfrm>
              <a:off x="7560" y="1040"/>
              <a:ext cx="10800" cy="640"/>
            </a:xfrm>
            <a:prstGeom prst="rect">
              <a:avLst/>
            </a:prstGeom>
            <a:noFill/>
          </p:spPr>
          <p:txBody>
            <a:bodyPr wrap="square" lIns="0" tIns="0" rIns="0" bIns="0" rtlCol="0" anchor="t">
              <a:noAutofit/>
            </a:bodyPr>
            <a:lstStyle/>
            <a:p>
              <a:pPr>
                <a:lnSpc>
                  <a:spcPct val="111000"/>
                </a:lnSpc>
              </a:pPr>
              <a:r>
                <a:rPr lang="zh-CN" altLang="en-US" sz="2400" dirty="0"/>
                <a:t>检测不是终点，</a:t>
              </a:r>
              <a:r>
                <a:rPr lang="zh-CN" altLang="en-US" sz="2400" b="1" dirty="0"/>
                <a:t>可追溯</a:t>
              </a:r>
              <a:r>
                <a:rPr lang="en-US" altLang="zh-CN" sz="2400" dirty="0"/>
                <a:t>+</a:t>
              </a:r>
              <a:r>
                <a:rPr lang="zh-CN" altLang="en-US" sz="2400" dirty="0"/>
                <a:t>可见的</a:t>
              </a:r>
              <a:r>
                <a:rPr lang="zh-CN" altLang="en-US" sz="2400" b="1" dirty="0"/>
                <a:t>披露</a:t>
              </a:r>
              <a:r>
                <a:rPr lang="en-US" altLang="zh-CN" sz="2400" dirty="0"/>
                <a:t>+</a:t>
              </a:r>
              <a:r>
                <a:rPr lang="zh-CN" altLang="en-US" sz="2400" b="1" dirty="0"/>
                <a:t>平台排序保护</a:t>
              </a:r>
              <a:r>
                <a:rPr lang="zh-CN" altLang="en-US" sz="2400" dirty="0"/>
                <a:t>才是闭环</a:t>
              </a:r>
              <a:endParaRPr lang="zh-CN" altLang="en-US" sz="2200" dirty="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5"/>
              </p:custDataLst>
            </p:nvPr>
          </p:nvSpPr>
          <p:spPr>
            <a:xfrm>
              <a:off x="7560" y="1840"/>
              <a:ext cx="10760" cy="1520"/>
            </a:xfrm>
            <a:prstGeom prst="rect">
              <a:avLst/>
            </a:prstGeom>
            <a:noFill/>
          </p:spPr>
          <p:txBody>
            <a:bodyPr wrap="square" lIns="0" tIns="0" rIns="0" bIns="0" rtlCol="0" anchor="t">
              <a:noAutofit/>
            </a:bodyPr>
            <a:lstStyle/>
            <a:p>
              <a:pPr algn="l">
                <a:lnSpc>
                  <a:spcPct val="125000"/>
                </a:lnSpc>
              </a:pPr>
              <a:r>
                <a:rPr lang="zh-CN" altLang="en-US" sz="1600" dirty="0">
                  <a:solidFill>
                    <a:schemeClr val="tx1"/>
                  </a:solidFill>
                  <a:latin typeface="Microsoft YaHei UI" panose="020B0503020204020204" charset="-122"/>
                  <a:ea typeface="Microsoft YaHei UI" panose="020B0503020204020204" charset="-122"/>
                </a:rPr>
                <a:t>在生成式</a:t>
              </a:r>
              <a:r>
                <a:rPr lang="en-US" altLang="zh-CN" sz="1600" dirty="0">
                  <a:solidFill>
                    <a:schemeClr val="tx1"/>
                  </a:solidFill>
                  <a:latin typeface="Microsoft YaHei UI" panose="020B0503020204020204" charset="-122"/>
                  <a:ea typeface="Microsoft YaHei UI" panose="020B0503020204020204" charset="-122"/>
                </a:rPr>
                <a:t>AI</a:t>
              </a:r>
              <a:r>
                <a:rPr lang="zh-CN" altLang="en-US" sz="1600" dirty="0">
                  <a:solidFill>
                    <a:schemeClr val="tx1"/>
                  </a:solidFill>
                  <a:latin typeface="Microsoft YaHei UI" panose="020B0503020204020204" charset="-122"/>
                  <a:ea typeface="Microsoft YaHei UI" panose="020B0503020204020204" charset="-122"/>
                </a:rPr>
                <a:t>伦理与治理研究中，</a:t>
              </a:r>
              <a:r>
                <a:rPr lang="zh-CN" altLang="en-US" sz="1600" b="1" dirty="0">
                  <a:solidFill>
                    <a:schemeClr val="tx1"/>
                  </a:solidFill>
                  <a:latin typeface="Microsoft YaHei UI" panose="020B0503020204020204" charset="-122"/>
                  <a:ea typeface="Microsoft YaHei UI" panose="020B0503020204020204" charset="-122"/>
                </a:rPr>
                <a:t>来源可追溯</a:t>
              </a:r>
              <a:r>
                <a:rPr lang="zh-CN" altLang="en-US" sz="1600" dirty="0">
                  <a:solidFill>
                    <a:schemeClr val="tx1"/>
                  </a:solidFill>
                  <a:latin typeface="Microsoft YaHei UI" panose="020B0503020204020204" charset="-122"/>
                  <a:ea typeface="Microsoft YaHei UI" panose="020B0503020204020204" charset="-122"/>
                </a:rPr>
                <a:t>能解决内容</a:t>
              </a:r>
              <a:r>
                <a:rPr lang="en-US" altLang="zh-CN" sz="1600" dirty="0">
                  <a:solidFill>
                    <a:schemeClr val="tx1"/>
                  </a:solidFill>
                  <a:latin typeface="Microsoft YaHei UI" panose="020B0503020204020204" charset="-122"/>
                  <a:ea typeface="Microsoft YaHei UI" panose="020B0503020204020204" charset="-122"/>
                </a:rPr>
                <a:t>“</a:t>
              </a:r>
              <a:r>
                <a:rPr lang="zh-CN" altLang="en-US" sz="1600" dirty="0">
                  <a:solidFill>
                    <a:schemeClr val="tx1"/>
                  </a:solidFill>
                  <a:latin typeface="Microsoft YaHei UI" panose="020B0503020204020204" charset="-122"/>
                  <a:ea typeface="Microsoft YaHei UI" panose="020B0503020204020204" charset="-122"/>
                </a:rPr>
                <a:t>真伪不辨</a:t>
              </a:r>
              <a:r>
                <a:rPr lang="en-US" altLang="zh-CN" sz="1600" dirty="0">
                  <a:solidFill>
                    <a:schemeClr val="tx1"/>
                  </a:solidFill>
                  <a:latin typeface="Microsoft YaHei UI" panose="020B0503020204020204" charset="-122"/>
                  <a:ea typeface="Microsoft YaHei UI" panose="020B0503020204020204" charset="-122"/>
                </a:rPr>
                <a:t>”</a:t>
              </a:r>
              <a:r>
                <a:rPr lang="zh-CN" altLang="en-US" sz="1600" dirty="0">
                  <a:solidFill>
                    <a:schemeClr val="tx1"/>
                  </a:solidFill>
                  <a:latin typeface="Microsoft YaHei UI" panose="020B0503020204020204" charset="-122"/>
                  <a:ea typeface="Microsoft YaHei UI" panose="020B0503020204020204" charset="-122"/>
                </a:rPr>
                <a:t>问题，分级风控，</a:t>
              </a:r>
              <a:r>
                <a:rPr lang="zh-CN" altLang="en-US" sz="1600" b="1" dirty="0">
                  <a:solidFill>
                    <a:schemeClr val="tx1"/>
                  </a:solidFill>
                  <a:latin typeface="Microsoft YaHei UI" panose="020B0503020204020204" charset="-122"/>
                  <a:ea typeface="Microsoft YaHei UI" panose="020B0503020204020204" charset="-122"/>
                </a:rPr>
                <a:t>平台排序保护</a:t>
              </a:r>
              <a:r>
                <a:rPr lang="zh-CN" altLang="en-US" sz="1600" dirty="0">
                  <a:solidFill>
                    <a:schemeClr val="tx1"/>
                  </a:solidFill>
                  <a:latin typeface="Microsoft YaHei UI" panose="020B0503020204020204" charset="-122"/>
                  <a:ea typeface="Microsoft YaHei UI" panose="020B0503020204020204" charset="-122"/>
                </a:rPr>
                <a:t>可应对高风险主题绕过情况，审计指标与</a:t>
              </a:r>
              <a:r>
                <a:rPr lang="zh-CN" altLang="en-US" sz="1600" b="1" dirty="0">
                  <a:solidFill>
                    <a:schemeClr val="tx1"/>
                  </a:solidFill>
                  <a:latin typeface="Microsoft YaHei UI" panose="020B0503020204020204" charset="-122"/>
                  <a:ea typeface="Microsoft YaHei UI" panose="020B0503020204020204" charset="-122"/>
                </a:rPr>
                <a:t>信息披露</a:t>
              </a:r>
              <a:r>
                <a:rPr lang="zh-CN" altLang="en-US" sz="1600" dirty="0">
                  <a:solidFill>
                    <a:schemeClr val="tx1"/>
                  </a:solidFill>
                  <a:latin typeface="Microsoft YaHei UI" panose="020B0503020204020204" charset="-122"/>
                  <a:ea typeface="Microsoft YaHei UI" panose="020B0503020204020204" charset="-122"/>
                </a:rPr>
                <a:t>则用于评估治理效果，这三者共同构成工程伦理的“三根顶梁柱”。</a:t>
              </a:r>
              <a:endParaRPr lang="zh-CN" altLang="en-US" sz="1600" dirty="0">
                <a:solidFill>
                  <a:schemeClr val="tx1"/>
                </a:solidFill>
                <a:latin typeface="Microsoft YaHei UI" panose="020B0503020204020204" charset="-122"/>
                <a:ea typeface="Microsoft YaHei UI" panose="020B0503020204020204" charset="-122"/>
              </a:endParaRPr>
            </a:p>
          </p:txBody>
        </p:sp>
      </p:grpSp>
      <p:pic>
        <p:nvPicPr>
          <p:cNvPr id="7" name="图片 6" descr="C:/Users/20548/AppData/Roaming/Kingsoft/office6/wppai/generateppt/6613fd96-5279-4385-8850-338bb82c251e.jpg6613fd96-5279-4385-8850-338bb82c251e"/>
          <p:cNvPicPr preferRelativeResize="0">
            <a:picLocks noChangeAspect="1"/>
          </p:cNvPicPr>
          <p:nvPr>
            <p:custDataLst>
              <p:tags r:id="rId6"/>
            </p:custDataLst>
          </p:nvPr>
        </p:nvPicPr>
        <p:blipFill>
          <a:blip r:embed="rId7"/>
          <a:srcRect t="476" b="476"/>
          <a:stretch>
            <a:fillRect/>
          </a:stretch>
        </p:blipFill>
        <p:spPr>
          <a:xfrm>
            <a:off x="609603" y="2590797"/>
            <a:ext cx="10972800" cy="3657600"/>
          </a:xfrm>
          <a:custGeom>
            <a:avLst/>
            <a:gdLst>
              <a:gd name="connisteX0" fmla="*/ 0 w 152400"/>
              <a:gd name="connsiteY0" fmla="*/ 203197 h 50800"/>
              <a:gd name="connisteX1" fmla="*/ 203197 w 152400"/>
              <a:gd name="connsiteY1" fmla="*/ 0 h 50800"/>
              <a:gd name="connisteX2" fmla="*/ 10769602 w 152400"/>
              <a:gd name="connsiteY2" fmla="*/ 0 h 50800"/>
              <a:gd name="connisteX3" fmla="*/ 10972800 w 152400"/>
              <a:gd name="connsiteY3" fmla="*/ 203197 h 50800"/>
              <a:gd name="connisteX4" fmla="*/ 10972800 w 152400"/>
              <a:gd name="connsiteY4" fmla="*/ 3454402 h 50800"/>
              <a:gd name="connisteX5" fmla="*/ 10769602 w 152400"/>
              <a:gd name="connsiteY5" fmla="*/ 3657600 h 50800"/>
              <a:gd name="connisteX6" fmla="*/ 203197 w 152400"/>
              <a:gd name="connsiteY6" fmla="*/ 3657600 h 50800"/>
              <a:gd name="connisteX7" fmla="*/ 0 w 152400"/>
              <a:gd name="connsiteY7" fmla="*/ 3454402 h 50800"/>
              <a:gd name="connisteX8" fmla="*/ 0 w 152400"/>
              <a:gd name="connsiteY8" fmla="*/ 203197 h 50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3657600">
                <a:moveTo>
                  <a:pt x="0" y="203198"/>
                </a:moveTo>
                <a:cubicBezTo>
                  <a:pt x="0" y="90974"/>
                  <a:pt x="90974" y="0"/>
                  <a:pt x="203198" y="0"/>
                </a:cubicBezTo>
                <a:lnTo>
                  <a:pt x="10769602" y="0"/>
                </a:lnTo>
                <a:cubicBezTo>
                  <a:pt x="10881826" y="0"/>
                  <a:pt x="10972800" y="90974"/>
                  <a:pt x="10972800" y="203198"/>
                </a:cubicBezTo>
                <a:lnTo>
                  <a:pt x="10972800" y="3454402"/>
                </a:lnTo>
                <a:cubicBezTo>
                  <a:pt x="10972800" y="3566626"/>
                  <a:pt x="10881826" y="3657600"/>
                  <a:pt x="10769602" y="3657600"/>
                </a:cubicBezTo>
                <a:lnTo>
                  <a:pt x="203198" y="3657600"/>
                </a:lnTo>
                <a:cubicBezTo>
                  <a:pt x="90974" y="3657600"/>
                  <a:pt x="0" y="3566626"/>
                  <a:pt x="0" y="3454402"/>
                </a:cubicBezTo>
                <a:lnTo>
                  <a:pt x="0" y="203198"/>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3"/>
            <p:custDataLst>
              <p:tags r:id="rId1"/>
            </p:custDataLst>
          </p:nvPr>
        </p:nvSpPr>
        <p:spPr/>
        <p:txBody>
          <a:bodyPr/>
          <a:lstStyle/>
          <a:p>
            <a:r>
              <a:rPr lang="zh-CN" altLang="en-US"/>
              <a:t>THE END</a:t>
            </a:r>
            <a:endParaRPr lang="zh-CN" altLang="en-US"/>
          </a:p>
        </p:txBody>
      </p:sp>
      <p:sp>
        <p:nvSpPr>
          <p:cNvPr id="4" name="标题 3"/>
          <p:cNvSpPr>
            <a:spLocks noGrp="1"/>
          </p:cNvSpPr>
          <p:nvPr>
            <p:ph type="ctrTitle" idx="14"/>
            <p:custDataLst>
              <p:tags r:id="rId2"/>
            </p:custDataLst>
          </p:nvPr>
        </p:nvSpPr>
        <p:spPr/>
        <p:txBody>
          <a:bodyPr/>
          <a:lstStyle/>
          <a:p>
            <a:r>
              <a:rPr lang="zh-CN" altLang="en-US" sz="6300" dirty="0"/>
              <a:t>谢谢聆听</a:t>
            </a:r>
            <a:endParaRPr lang="zh-CN" altLang="en-US" sz="6300"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custDataLst>
              <p:tags r:id="rId1"/>
            </p:custDataLst>
          </p:nvPr>
        </p:nvPicPr>
        <p:blipFill>
          <a:blip r:embed="rId2"/>
          <a:stretch>
            <a:fillRect/>
          </a:stretch>
        </p:blipFill>
        <p:spPr>
          <a:xfrm>
            <a:off x="-381000" y="-9897"/>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sp>
        <p:nvSpPr>
          <p:cNvPr id="2" name="标题 1"/>
          <p:cNvSpPr>
            <a:spLocks noGrp="1"/>
          </p:cNvSpPr>
          <p:nvPr>
            <p:ph type="title"/>
            <p:custDataLst>
              <p:tags r:id="rId3"/>
            </p:custDataLst>
          </p:nvPr>
        </p:nvSpPr>
        <p:spPr>
          <a:xfrm>
            <a:off x="2020622" y="609603"/>
            <a:ext cx="9283702" cy="761997"/>
          </a:xfrm>
          <a:noFill/>
        </p:spPr>
        <p:txBody>
          <a:bodyPr lIns="0" tIns="0" rIns="0" bIns="0" anchor="t">
            <a:noAutofit/>
          </a:bodyPr>
          <a:lstStyle/>
          <a:p>
            <a:pPr algn="l">
              <a:lnSpc>
                <a:spcPct val="114000"/>
              </a:lnSpc>
            </a:pPr>
            <a:r>
              <a:rPr lang="zh-CN" altLang="en-US" sz="4400" dirty="0">
                <a:solidFill>
                  <a:schemeClr val="tx1"/>
                </a:solidFill>
                <a:latin typeface="Microsoft YaHei UI" panose="020B0503020204020204" charset="-122"/>
                <a:ea typeface="Microsoft YaHei UI" panose="020B0503020204020204" charset="-122"/>
              </a:rPr>
              <a:t>参考资料</a:t>
            </a:r>
            <a:endParaRPr lang="zh-CN" altLang="en-US" sz="4400" dirty="0">
              <a:solidFill>
                <a:schemeClr val="tx1"/>
              </a:solidFill>
              <a:latin typeface="Microsoft YaHei UI" panose="020B0503020204020204" charset="-122"/>
              <a:ea typeface="Microsoft YaHei UI" panose="020B0503020204020204" charset="-122"/>
            </a:endParaRPr>
          </a:p>
        </p:txBody>
      </p:sp>
      <p:sp>
        <p:nvSpPr>
          <p:cNvPr id="4" name="文本框 3"/>
          <p:cNvSpPr txBox="1"/>
          <p:nvPr/>
        </p:nvSpPr>
        <p:spPr>
          <a:xfrm>
            <a:off x="2020621" y="1718441"/>
            <a:ext cx="9701041" cy="3693319"/>
          </a:xfrm>
          <a:prstGeom prst="rect">
            <a:avLst/>
          </a:prstGeom>
          <a:noFill/>
        </p:spPr>
        <p:txBody>
          <a:bodyPr wrap="square" rtlCol="0">
            <a:spAutoFit/>
          </a:bodyPr>
          <a:lstStyle/>
          <a:p>
            <a:pPr latinLnBrk="1"/>
            <a:r>
              <a:rPr lang="en-US" altLang="zh-CN" dirty="0"/>
              <a:t>[1] </a:t>
            </a:r>
            <a:r>
              <a:rPr lang="zh-CN" altLang="en-US" dirty="0"/>
              <a:t>互联网信息服务深度合成管理规定</a:t>
            </a:r>
            <a:r>
              <a:rPr lang="en-US" altLang="zh-CN" dirty="0"/>
              <a:t>[J].</a:t>
            </a:r>
            <a:r>
              <a:rPr lang="zh-CN" altLang="en-US" dirty="0"/>
              <a:t>中华人民共和国公安部公报</a:t>
            </a:r>
            <a:r>
              <a:rPr lang="en-US" altLang="zh-CN" dirty="0"/>
              <a:t>, 2023, (01):1-4. </a:t>
            </a:r>
            <a:endParaRPr lang="en-US" dirty="0"/>
          </a:p>
          <a:p>
            <a:pPr latinLnBrk="1"/>
            <a:r>
              <a:rPr lang="en-US" dirty="0"/>
              <a:t>[2]  Yi, </a:t>
            </a:r>
            <a:r>
              <a:rPr lang="en-US" dirty="0" err="1"/>
              <a:t>Xiongsheng</a:t>
            </a:r>
            <a:r>
              <a:rPr lang="en-US" dirty="0"/>
              <a:t>. "Compliance-by-Design Micro-Licensing for AI-Generated Content in Social Commerce Using C2PA Content Credentials and W3C ODRL Policies." (2025).</a:t>
            </a:r>
            <a:endParaRPr lang="en-US" dirty="0"/>
          </a:p>
          <a:p>
            <a:pPr latinLnBrk="1"/>
            <a:r>
              <a:rPr lang="en-US" dirty="0"/>
              <a:t>[3] Tabassi, Elham. "Artificial intelligence risk management framework (AI RMF 1.0)." (2023). </a:t>
            </a:r>
            <a:endParaRPr lang="en-US" dirty="0"/>
          </a:p>
          <a:p>
            <a:pPr latinLnBrk="1"/>
            <a:r>
              <a:rPr lang="en-US" dirty="0"/>
              <a:t>[4] Act, EU Artificial Intelligence. "The </a:t>
            </a:r>
            <a:r>
              <a:rPr lang="en-US" dirty="0" err="1"/>
              <a:t>eu</a:t>
            </a:r>
            <a:r>
              <a:rPr lang="en-US" dirty="0"/>
              <a:t> artificial intelligence act." </a:t>
            </a:r>
            <a:r>
              <a:rPr lang="en-US" i="1" dirty="0"/>
              <a:t>European Union</a:t>
            </a:r>
            <a:r>
              <a:rPr lang="en-US" dirty="0"/>
              <a:t> (2024).</a:t>
            </a:r>
            <a:endParaRPr lang="en-US" dirty="0"/>
          </a:p>
          <a:p>
            <a:pPr latinLnBrk="1"/>
            <a:r>
              <a:rPr lang="en-US" altLang="zh-CN" dirty="0"/>
              <a:t>[5] </a:t>
            </a:r>
            <a:r>
              <a:rPr lang="en-US" altLang="zh-TW" dirty="0"/>
              <a:t>【</a:t>
            </a:r>
            <a:r>
              <a:rPr lang="zh-TW" altLang="en-US" dirty="0"/>
              <a:t>打詐週報</a:t>
            </a:r>
            <a:r>
              <a:rPr lang="en-US" altLang="zh-TW" dirty="0"/>
              <a:t>】</a:t>
            </a:r>
            <a:r>
              <a:rPr lang="zh-TW" altLang="en-US" dirty="0"/>
              <a:t>詐團假好心幫忙討款，民眾遭「二度詐騙」</a:t>
            </a:r>
            <a:r>
              <a:rPr lang="en-US" altLang="zh-TW" dirty="0"/>
              <a:t>/</a:t>
            </a:r>
            <a:r>
              <a:rPr lang="zh-TW" altLang="en-US" dirty="0"/>
              <a:t>「黃仁勳」「費玉清」遭 </a:t>
            </a:r>
            <a:r>
              <a:rPr lang="en-US" altLang="zh-TW" dirty="0"/>
              <a:t>AI </a:t>
            </a:r>
            <a:r>
              <a:rPr lang="zh-TW" altLang="en-US" dirty="0"/>
              <a:t>假冒</a:t>
            </a:r>
            <a:r>
              <a:rPr lang="en-US" altLang="zh-TW" dirty="0"/>
              <a:t>/</a:t>
            </a:r>
            <a:r>
              <a:rPr lang="zh-TW" altLang="en-US" dirty="0"/>
              <a:t>假</a:t>
            </a:r>
            <a:r>
              <a:rPr lang="en-US" altLang="zh-TW" dirty="0"/>
              <a:t>Netflix</a:t>
            </a:r>
            <a:r>
              <a:rPr lang="zh-TW" altLang="en-US" dirty="0"/>
              <a:t>客服騙走</a:t>
            </a:r>
            <a:r>
              <a:rPr lang="en-US" altLang="zh-TW" dirty="0"/>
              <a:t>82</a:t>
            </a:r>
            <a:r>
              <a:rPr lang="zh-TW" altLang="en-US" dirty="0"/>
              <a:t>歲婆婆</a:t>
            </a:r>
            <a:r>
              <a:rPr lang="en-US" altLang="zh-TW" dirty="0"/>
              <a:t>420</a:t>
            </a:r>
            <a:r>
              <a:rPr lang="zh-CN" altLang="en-US" dirty="0"/>
              <a:t>万</a:t>
            </a:r>
            <a:r>
              <a:rPr lang="en-US" altLang="zh-CN" dirty="0"/>
              <a:t>(</a:t>
            </a:r>
            <a:r>
              <a:rPr lang="en-US" altLang="zh-TW" dirty="0">
                <a:hlinkClick r:id="rId4"/>
              </a:rPr>
              <a:t>https://blog.trendmicro.com.tw/?p=89854</a:t>
            </a:r>
            <a:r>
              <a:rPr lang="en-US" altLang="zh-TW" dirty="0"/>
              <a:t>)</a:t>
            </a:r>
            <a:endParaRPr lang="en-US" altLang="zh-TW" dirty="0"/>
          </a:p>
          <a:p>
            <a:pPr latinLnBrk="1"/>
            <a:r>
              <a:rPr lang="en-US" dirty="0"/>
              <a:t>[6] </a:t>
            </a:r>
            <a:r>
              <a:rPr lang="zh-CN" altLang="en-US" dirty="0"/>
              <a:t>用</a:t>
            </a:r>
            <a:r>
              <a:rPr lang="en-US" altLang="zh-CN" dirty="0"/>
              <a:t>AI</a:t>
            </a:r>
            <a:r>
              <a:rPr lang="zh-CN" altLang="en-US" dirty="0"/>
              <a:t>编造“幼儿园发生大火”网络谣言 警方迅速抓获造谣人员</a:t>
            </a:r>
            <a:r>
              <a:rPr lang="en-US" altLang="zh-CN" dirty="0"/>
              <a:t>, 2025, </a:t>
            </a:r>
            <a:r>
              <a:rPr lang="en-US" dirty="0"/>
              <a:t>(</a:t>
            </a:r>
            <a:r>
              <a:rPr lang="en-US" dirty="0">
                <a:hlinkClick r:id="rId5"/>
              </a:rPr>
              <a:t>https://finance.sina.com.cn/jjxw/2025-06-18/doc-infapccz5521719.shtml</a:t>
            </a:r>
            <a:r>
              <a:rPr lang="en-US" dirty="0"/>
              <a:t>)</a:t>
            </a:r>
            <a:endParaRPr lang="en-US" dirty="0"/>
          </a:p>
          <a:p>
            <a:pPr latinLnBrk="1"/>
            <a:r>
              <a:rPr lang="en-US" altLang="zh-CN" dirty="0"/>
              <a:t>[7] YouTube Official Blog. </a:t>
            </a:r>
            <a:r>
              <a:rPr lang="en-US" dirty="0"/>
              <a:t>How we're helping creators disclose altered or synthetic content. 2024. </a:t>
            </a:r>
            <a:r>
              <a:rPr lang="en-US" altLang="zh-CN" dirty="0"/>
              <a:t>(https://blog.youtube/news-and-events/disclosing-ai-generated-content/)</a:t>
            </a:r>
            <a:endParaRPr lang="en-US" dirty="0"/>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custDataLst>
              <p:tags r:id="rId1"/>
            </p:custDataLst>
          </p:nvPr>
        </p:nvSpPr>
        <p:spPr/>
        <p:txBody>
          <a:bodyPr/>
          <a:lstStyle/>
          <a:p>
            <a:r>
              <a:rPr lang="en-US" altLang="en-US" dirty="0"/>
              <a:t>01</a:t>
            </a:r>
            <a:endParaRPr lang="en-US" altLang="en-US" dirty="0"/>
          </a:p>
        </p:txBody>
      </p:sp>
      <p:sp>
        <p:nvSpPr>
          <p:cNvPr id="3" name="标题 2"/>
          <p:cNvSpPr>
            <a:spLocks noGrp="1"/>
          </p:cNvSpPr>
          <p:nvPr>
            <p:ph type="ctrTitle" idx="14"/>
            <p:custDataLst>
              <p:tags r:id="rId2"/>
            </p:custDataLst>
          </p:nvPr>
        </p:nvSpPr>
        <p:spPr/>
        <p:txBody>
          <a:bodyPr/>
          <a:lstStyle/>
          <a:p>
            <a:pPr>
              <a:lnSpc>
                <a:spcPct val="111000"/>
              </a:lnSpc>
            </a:pPr>
            <a:r>
              <a:rPr lang="zh-CN" altLang="en-US" dirty="0"/>
              <a:t>概念与问题意识</a:t>
            </a:r>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71500" y="672665"/>
            <a:ext cx="11112502" cy="761997"/>
          </a:xfrm>
          <a:noFill/>
        </p:spPr>
        <p:txBody>
          <a:bodyPr lIns="0" tIns="0" rIns="0" bIns="0" anchor="t">
            <a:noAutofit/>
          </a:bodyPr>
          <a:lstStyle/>
          <a:p>
            <a:pPr>
              <a:lnSpc>
                <a:spcPct val="114000"/>
              </a:lnSpc>
            </a:pPr>
            <a:r>
              <a:rPr lang="zh-CN" altLang="en-US" sz="4400" b="1" dirty="0"/>
              <a:t>问题阐述</a:t>
            </a:r>
            <a:endParaRPr lang="zh-CN" altLang="en-US" sz="4400" b="1" dirty="0">
              <a:solidFill>
                <a:schemeClr val="tx1"/>
              </a:solidFill>
              <a:latin typeface="Microsoft YaHei UI" panose="020B0503020204020204" charset="-122"/>
              <a:ea typeface="Microsoft YaHei UI" panose="020B0503020204020204" charset="-122"/>
            </a:endParaRPr>
          </a:p>
        </p:txBody>
      </p:sp>
      <p:sp>
        <p:nvSpPr>
          <p:cNvPr id="3" name="矩形 2"/>
          <p:cNvSpPr/>
          <p:nvPr>
            <p:custDataLst>
              <p:tags r:id="rId2"/>
            </p:custDataLst>
          </p:nvPr>
        </p:nvSpPr>
        <p:spPr>
          <a:xfrm>
            <a:off x="11684002"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518292" y="1371600"/>
            <a:ext cx="6097314" cy="400110"/>
          </a:xfrm>
          <a:prstGeom prst="rect">
            <a:avLst/>
          </a:prstGeom>
          <a:noFill/>
        </p:spPr>
        <p:txBody>
          <a:bodyPr wrap="square">
            <a:spAutoFit/>
          </a:bodyPr>
          <a:lstStyle/>
          <a:p>
            <a:r>
              <a:rPr lang="zh-CN" altLang="en-US" sz="2000" b="1" dirty="0"/>
              <a:t>拟真内容上行与“真实性</a:t>
            </a:r>
            <a:r>
              <a:rPr lang="en-US" altLang="zh-CN" sz="2000" b="1" dirty="0"/>
              <a:t>—</a:t>
            </a:r>
            <a:r>
              <a:rPr lang="zh-CN" altLang="en-US" sz="2000" b="1" dirty="0"/>
              <a:t>同意</a:t>
            </a:r>
            <a:r>
              <a:rPr lang="en-US" altLang="zh-CN" sz="2000" b="1" dirty="0"/>
              <a:t>—</a:t>
            </a:r>
            <a:r>
              <a:rPr lang="zh-CN" altLang="en-US" sz="2000" b="1" dirty="0"/>
              <a:t>责任”的断裂</a:t>
            </a:r>
            <a:endParaRPr lang="en-US" sz="2000" b="1" dirty="0"/>
          </a:p>
        </p:txBody>
      </p:sp>
      <p:pic>
        <p:nvPicPr>
          <p:cNvPr id="18" name="图片 17"/>
          <p:cNvPicPr>
            <a:picLocks noChangeAspect="1"/>
          </p:cNvPicPr>
          <p:nvPr/>
        </p:nvPicPr>
        <p:blipFill>
          <a:blip r:embed="rId3"/>
          <a:stretch>
            <a:fillRect/>
          </a:stretch>
        </p:blipFill>
        <p:spPr>
          <a:xfrm>
            <a:off x="7038070" y="1995840"/>
            <a:ext cx="3951049" cy="2671307"/>
          </a:xfrm>
          <a:prstGeom prst="rect">
            <a:avLst/>
          </a:prstGeom>
          <a:ln>
            <a:noFill/>
          </a:ln>
          <a:effectLst>
            <a:outerShdw blurRad="190500" algn="tl" rotWithShape="0">
              <a:srgbClr val="000000">
                <a:alpha val="70000"/>
              </a:srgbClr>
            </a:outerShdw>
          </a:effectLst>
        </p:spPr>
      </p:pic>
      <p:sp>
        <p:nvSpPr>
          <p:cNvPr id="20" name="文本框 19"/>
          <p:cNvSpPr txBox="1"/>
          <p:nvPr/>
        </p:nvSpPr>
        <p:spPr>
          <a:xfrm>
            <a:off x="647734" y="1995840"/>
            <a:ext cx="5577708" cy="4661535"/>
          </a:xfrm>
          <a:prstGeom prst="rect">
            <a:avLst/>
          </a:prstGeom>
          <a:noFill/>
        </p:spPr>
        <p:txBody>
          <a:bodyPr wrap="square">
            <a:spAutoFit/>
          </a:bodyPr>
          <a:lstStyle/>
          <a:p>
            <a:pPr>
              <a:lnSpc>
                <a:spcPct val="150000"/>
              </a:lnSpc>
            </a:pPr>
            <a:r>
              <a:rPr lang="en-US" altLang="zh-CN" dirty="0"/>
              <a:t>2025</a:t>
            </a:r>
            <a:r>
              <a:rPr lang="zh-CN" altLang="en-US" dirty="0"/>
              <a:t>年，以</a:t>
            </a:r>
            <a:r>
              <a:rPr lang="en-US" altLang="zh-CN" dirty="0"/>
              <a:t>OpenAI Sora</a:t>
            </a:r>
            <a:r>
              <a:rPr lang="zh-CN" altLang="en-US" dirty="0"/>
              <a:t>、</a:t>
            </a:r>
            <a:r>
              <a:rPr lang="en-US" altLang="zh-CN" dirty="0"/>
              <a:t>Suno</a:t>
            </a:r>
            <a:r>
              <a:rPr lang="zh-CN" altLang="en-US" dirty="0"/>
              <a:t>、</a:t>
            </a:r>
            <a:r>
              <a:rPr lang="en-US" altLang="zh-CN" dirty="0" err="1"/>
              <a:t>DeepFake</a:t>
            </a:r>
            <a:r>
              <a:rPr lang="en-US" altLang="zh-CN" dirty="0"/>
              <a:t> </a:t>
            </a:r>
            <a:r>
              <a:rPr lang="zh-CN" altLang="en-US" dirty="0"/>
              <a:t>等生成式</a:t>
            </a:r>
            <a:r>
              <a:rPr lang="en-US" altLang="zh-CN" dirty="0"/>
              <a:t>AIGC </a:t>
            </a:r>
            <a:r>
              <a:rPr lang="zh-CN" altLang="en-US" dirty="0"/>
              <a:t>让“看起来像真的”图像</a:t>
            </a:r>
            <a:r>
              <a:rPr lang="en-US" altLang="zh-CN" dirty="0"/>
              <a:t>/</a:t>
            </a:r>
            <a:r>
              <a:rPr lang="zh-CN" altLang="en-US" dirty="0"/>
              <a:t>视频</a:t>
            </a:r>
            <a:r>
              <a:rPr lang="en-US" altLang="zh-CN" dirty="0"/>
              <a:t>/</a:t>
            </a:r>
            <a:r>
              <a:rPr lang="zh-CN" altLang="en-US" dirty="0"/>
              <a:t>音频爆发式增长，平台开始要求对“现实感合成</a:t>
            </a:r>
            <a:r>
              <a:rPr lang="en-US" altLang="zh-CN" dirty="0"/>
              <a:t>/</a:t>
            </a:r>
            <a:r>
              <a:rPr lang="zh-CN" altLang="en-US" dirty="0"/>
              <a:t>深伪”进行</a:t>
            </a:r>
            <a:r>
              <a:rPr lang="zh-CN" altLang="en-US" b="1" dirty="0"/>
              <a:t>显著披露</a:t>
            </a:r>
            <a:r>
              <a:rPr lang="zh-CN" altLang="en-US" dirty="0"/>
              <a:t>。</a:t>
            </a:r>
            <a:endParaRPr lang="en-US" altLang="zh-CN" dirty="0"/>
          </a:p>
          <a:p>
            <a:pPr>
              <a:lnSpc>
                <a:spcPct val="150000"/>
              </a:lnSpc>
            </a:pPr>
            <a:endParaRPr lang="en-US" b="1" dirty="0"/>
          </a:p>
          <a:p>
            <a:pPr>
              <a:lnSpc>
                <a:spcPct val="150000"/>
              </a:lnSpc>
            </a:pPr>
            <a:r>
              <a:rPr lang="zh-CN" altLang="en-US" dirty="0"/>
              <a:t>“拟真欺骗”，指借助生成式视频</a:t>
            </a:r>
            <a:r>
              <a:rPr lang="en-US" altLang="zh-CN" dirty="0"/>
              <a:t>/</a:t>
            </a:r>
            <a:r>
              <a:rPr lang="zh-CN" altLang="en-US" dirty="0"/>
              <a:t>图像</a:t>
            </a:r>
            <a:r>
              <a:rPr lang="en-US" altLang="zh-CN" dirty="0"/>
              <a:t>/</a:t>
            </a:r>
            <a:r>
              <a:rPr lang="zh-CN" altLang="en-US" dirty="0"/>
              <a:t>音频与大模型生成文本，在看似真实的壳层内实施误导性传播或牟利的行为，典型目标包括财务诈骗、流量变现与议题操控。其关键不在“是否</a:t>
            </a:r>
            <a:r>
              <a:rPr lang="en-US" altLang="zh-CN" dirty="0"/>
              <a:t>100%</a:t>
            </a:r>
            <a:r>
              <a:rPr lang="zh-CN" altLang="en-US" dirty="0"/>
              <a:t>逼真”，而在</a:t>
            </a:r>
            <a:r>
              <a:rPr lang="zh-CN" altLang="en-US" b="1" dirty="0"/>
              <a:t>能否占据搜索与推荐位置、在关键时窗获取注意力与信任，从而转化为点击、转账或舆论影响。</a:t>
            </a:r>
            <a:r>
              <a:rPr lang="zh-CN" altLang="en-US" dirty="0">
                <a:sym typeface="+mn-ea"/>
              </a:rPr>
              <a:t>这反映出在生成式AI时代，我们需重视拟真内容带来的伦理与治理挑战。</a:t>
            </a:r>
            <a:endParaRPr lang="zh-CN" altLang="en-US" dirty="0"/>
          </a:p>
        </p:txBody>
      </p:sp>
      <p:pic>
        <p:nvPicPr>
          <p:cNvPr id="22" name="图片 21"/>
          <p:cNvPicPr>
            <a:picLocks noChangeAspect="1"/>
          </p:cNvPicPr>
          <p:nvPr/>
        </p:nvPicPr>
        <p:blipFill>
          <a:blip r:embed="rId4"/>
          <a:stretch>
            <a:fillRect/>
          </a:stretch>
        </p:blipFill>
        <p:spPr>
          <a:xfrm>
            <a:off x="6890267" y="4873376"/>
            <a:ext cx="4600961" cy="460096"/>
          </a:xfrm>
          <a:prstGeom prst="rect">
            <a:avLst/>
          </a:prstGeom>
        </p:spPr>
      </p:pic>
      <p:sp>
        <p:nvSpPr>
          <p:cNvPr id="4" name="文本框 3"/>
          <p:cNvSpPr txBox="1"/>
          <p:nvPr/>
        </p:nvSpPr>
        <p:spPr>
          <a:xfrm>
            <a:off x="6858422" y="1561362"/>
            <a:ext cx="4214615" cy="307777"/>
          </a:xfrm>
          <a:prstGeom prst="rect">
            <a:avLst/>
          </a:prstGeom>
          <a:noFill/>
        </p:spPr>
        <p:txBody>
          <a:bodyPr wrap="none" rtlCol="0">
            <a:spAutoFit/>
          </a:bodyPr>
          <a:lstStyle/>
          <a:p>
            <a:r>
              <a:rPr lang="zh-CN" altLang="en-US" sz="1400" i="1" dirty="0"/>
              <a:t>图示：</a:t>
            </a:r>
            <a:r>
              <a:rPr lang="en-US" altLang="zh-CN" sz="1400" i="1" dirty="0"/>
              <a:t>B</a:t>
            </a:r>
            <a:r>
              <a:rPr lang="zh-CN" altLang="en-US" sz="1400" i="1" dirty="0"/>
              <a:t>站的</a:t>
            </a:r>
            <a:r>
              <a:rPr lang="en-US" altLang="zh-CN" sz="1400" i="1" dirty="0"/>
              <a:t>AIGC</a:t>
            </a:r>
            <a:r>
              <a:rPr lang="zh-CN" altLang="en-US" sz="1400" i="1" dirty="0"/>
              <a:t>视频，以及披露</a:t>
            </a:r>
            <a:r>
              <a:rPr lang="en-US" altLang="zh-CN" sz="1400" i="1" dirty="0"/>
              <a:t>AIGC</a:t>
            </a:r>
            <a:r>
              <a:rPr lang="zh-CN" altLang="en-US" sz="1400" i="1" dirty="0"/>
              <a:t>技术的实例</a:t>
            </a:r>
            <a:endParaRPr lang="en-US" sz="1400" i="1" dirty="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custDataLst>
              <p:tags r:id="rId1"/>
            </p:custDataLst>
          </p:nvPr>
        </p:nvSpPr>
        <p:spPr>
          <a:xfrm>
            <a:off x="539749" y="664782"/>
            <a:ext cx="11112502" cy="761997"/>
          </a:xfrm>
          <a:noFill/>
        </p:spPr>
        <p:txBody>
          <a:bodyPr lIns="0" tIns="0" rIns="0" bIns="0" anchor="t">
            <a:noAutofit/>
          </a:bodyPr>
          <a:lstStyle/>
          <a:p>
            <a:pPr>
              <a:lnSpc>
                <a:spcPct val="114000"/>
              </a:lnSpc>
            </a:pPr>
            <a:r>
              <a:rPr lang="zh-CN" altLang="en-US" sz="4400" b="1" dirty="0"/>
              <a:t>概念界定</a:t>
            </a:r>
            <a:endParaRPr lang="zh-CN" altLang="en-US" sz="4400" b="1" dirty="0">
              <a:solidFill>
                <a:schemeClr val="tx1"/>
              </a:solidFill>
              <a:latin typeface="Microsoft YaHei UI" panose="020B0503020204020204" charset="-122"/>
              <a:ea typeface="Microsoft YaHei UI" panose="020B0503020204020204" charset="-122"/>
            </a:endParaRPr>
          </a:p>
        </p:txBody>
      </p:sp>
      <p:sp>
        <p:nvSpPr>
          <p:cNvPr id="7" name="文本框 6"/>
          <p:cNvSpPr txBox="1"/>
          <p:nvPr/>
        </p:nvSpPr>
        <p:spPr>
          <a:xfrm>
            <a:off x="494643" y="1371600"/>
            <a:ext cx="6097314" cy="400110"/>
          </a:xfrm>
          <a:prstGeom prst="rect">
            <a:avLst/>
          </a:prstGeom>
          <a:noFill/>
        </p:spPr>
        <p:txBody>
          <a:bodyPr wrap="square">
            <a:spAutoFit/>
          </a:bodyPr>
          <a:lstStyle/>
          <a:p>
            <a:r>
              <a:rPr lang="zh-CN" altLang="en-US" sz="2000" b="1" dirty="0"/>
              <a:t>从“深伪</a:t>
            </a:r>
            <a:r>
              <a:rPr lang="en-US" altLang="zh-CN" sz="2000" b="1" dirty="0"/>
              <a:t>/</a:t>
            </a:r>
            <a:r>
              <a:rPr lang="zh-CN" altLang="en-US" sz="2000" b="1" dirty="0"/>
              <a:t>合成媒体”到“披露</a:t>
            </a:r>
            <a:r>
              <a:rPr lang="en-US" altLang="zh-CN" sz="2000" b="1" dirty="0"/>
              <a:t>/</a:t>
            </a:r>
            <a:r>
              <a:rPr lang="zh-CN" altLang="en-US" sz="2000" b="1" dirty="0"/>
              <a:t>溯源”与“责任”</a:t>
            </a:r>
            <a:endParaRPr lang="en-US" sz="2000" b="1" dirty="0"/>
          </a:p>
        </p:txBody>
      </p:sp>
      <p:grpSp>
        <p:nvGrpSpPr>
          <p:cNvPr id="13" name="组合 12"/>
          <p:cNvGrpSpPr/>
          <p:nvPr/>
        </p:nvGrpSpPr>
        <p:grpSpPr>
          <a:xfrm>
            <a:off x="609600" y="1814627"/>
            <a:ext cx="5412828" cy="2147138"/>
            <a:chOff x="609600" y="1814627"/>
            <a:chExt cx="5412828" cy="2147138"/>
          </a:xfrm>
        </p:grpSpPr>
        <p:grpSp>
          <p:nvGrpSpPr>
            <p:cNvPr id="11" name="组合 10"/>
            <p:cNvGrpSpPr/>
            <p:nvPr/>
          </p:nvGrpSpPr>
          <p:grpSpPr>
            <a:xfrm>
              <a:off x="609600" y="1814627"/>
              <a:ext cx="5412828" cy="2147138"/>
              <a:chOff x="609600" y="1814627"/>
              <a:chExt cx="5412828" cy="2147138"/>
            </a:xfrm>
          </p:grpSpPr>
          <p:sp>
            <p:nvSpPr>
              <p:cNvPr id="9" name="任意多边形 6"/>
              <p:cNvSpPr/>
              <p:nvPr>
                <p:custDataLst>
                  <p:tags r:id="rId2"/>
                </p:custDataLst>
              </p:nvPr>
            </p:nvSpPr>
            <p:spPr>
              <a:xfrm>
                <a:off x="609600" y="1954924"/>
                <a:ext cx="5412828" cy="2006841"/>
              </a:xfrm>
              <a:custGeom>
                <a:avLst/>
                <a:gdLst>
                  <a:gd name="connisteX0" fmla="*/ 0 w 127000"/>
                  <a:gd name="connsiteY0" fmla="*/ 203197 h 29633"/>
                  <a:gd name="connisteX1" fmla="*/ 203197 w 127000"/>
                  <a:gd name="connsiteY1" fmla="*/ 0 h 29633"/>
                  <a:gd name="connisteX2" fmla="*/ 8940802 w 127000"/>
                  <a:gd name="connsiteY2" fmla="*/ 0 h 29633"/>
                  <a:gd name="connisteX3" fmla="*/ 9144000 w 127000"/>
                  <a:gd name="connsiteY3" fmla="*/ 203197 h 29633"/>
                  <a:gd name="connisteX4" fmla="*/ 9144000 w 127000"/>
                  <a:gd name="connsiteY4" fmla="*/ 1930398 h 29633"/>
                  <a:gd name="connisteX5" fmla="*/ 8940802 w 127000"/>
                  <a:gd name="connsiteY5" fmla="*/ 2133596 h 29633"/>
                  <a:gd name="connisteX6" fmla="*/ 203197 w 127000"/>
                  <a:gd name="connsiteY6" fmla="*/ 2133596 h 29633"/>
                  <a:gd name="connisteX7" fmla="*/ 0 w 127000"/>
                  <a:gd name="connsiteY7" fmla="*/ 1930398 h 29633"/>
                  <a:gd name="connisteX8" fmla="*/ 0 w 127000"/>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0" h="2133597">
                    <a:moveTo>
                      <a:pt x="0" y="203198"/>
                    </a:moveTo>
                    <a:cubicBezTo>
                      <a:pt x="0" y="90974"/>
                      <a:pt x="90974" y="0"/>
                      <a:pt x="203198" y="0"/>
                    </a:cubicBezTo>
                    <a:lnTo>
                      <a:pt x="8940802" y="0"/>
                    </a:lnTo>
                    <a:cubicBezTo>
                      <a:pt x="9053026" y="0"/>
                      <a:pt x="9144000" y="90974"/>
                      <a:pt x="9144000" y="203198"/>
                    </a:cubicBezTo>
                    <a:lnTo>
                      <a:pt x="9144000" y="1930399"/>
                    </a:lnTo>
                    <a:cubicBezTo>
                      <a:pt x="9144000" y="2042632"/>
                      <a:pt x="9053026" y="2133597"/>
                      <a:pt x="8940802" y="2133597"/>
                    </a:cubicBezTo>
                    <a:lnTo>
                      <a:pt x="203198" y="2133597"/>
                    </a:lnTo>
                    <a:cubicBezTo>
                      <a:pt x="90974" y="2133597"/>
                      <a:pt x="0" y="2042632"/>
                      <a:pt x="0" y="1930399"/>
                    </a:cubicBezTo>
                    <a:lnTo>
                      <a:pt x="0" y="203198"/>
                    </a:lnTo>
                    <a:close/>
                  </a:path>
                </a:pathLst>
              </a:cu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0" name="矩形 9"/>
              <p:cNvSpPr/>
              <p:nvPr>
                <p:custDataLst>
                  <p:tags r:id="rId3"/>
                </p:custDataLst>
              </p:nvPr>
            </p:nvSpPr>
            <p:spPr>
              <a:xfrm>
                <a:off x="784774" y="1814627"/>
                <a:ext cx="618357" cy="48714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t>01</a:t>
                </a:r>
                <a:endParaRPr lang="zh-CN" altLang="en-US" b="1" dirty="0"/>
              </a:p>
            </p:txBody>
          </p:sp>
        </p:grpSp>
        <p:sp>
          <p:nvSpPr>
            <p:cNvPr id="12" name="文本框 11"/>
            <p:cNvSpPr txBox="1"/>
            <p:nvPr/>
          </p:nvSpPr>
          <p:spPr>
            <a:xfrm>
              <a:off x="784773" y="2460997"/>
              <a:ext cx="5150943" cy="1200329"/>
            </a:xfrm>
            <a:prstGeom prst="rect">
              <a:avLst/>
            </a:prstGeom>
            <a:noFill/>
          </p:spPr>
          <p:txBody>
            <a:bodyPr wrap="square" rtlCol="0">
              <a:spAutoFit/>
            </a:bodyPr>
            <a:lstStyle/>
            <a:p>
              <a:r>
                <a:rPr lang="ja-JP" altLang="en-US" b="1" dirty="0"/>
                <a:t>深伪</a:t>
              </a:r>
              <a:r>
                <a:rPr lang="en-US" altLang="ja-JP" b="1" dirty="0"/>
                <a:t>/</a:t>
              </a:r>
              <a:r>
                <a:rPr lang="ja-JP" altLang="en-US" b="1" dirty="0"/>
                <a:t>合成媒体（</a:t>
              </a:r>
              <a:r>
                <a:rPr lang="en-US" b="1" dirty="0"/>
                <a:t>Synthetic/Altered Content）</a:t>
              </a:r>
              <a:endParaRPr lang="en-US" b="1" dirty="0"/>
            </a:p>
            <a:p>
              <a:r>
                <a:rPr lang="ja-JP" altLang="en-US" dirty="0"/>
                <a:t>由生成式模型或算法</a:t>
              </a:r>
              <a:r>
                <a:rPr lang="ja-JP" altLang="en-US" b="1" dirty="0"/>
                <a:t>生成或显著改造</a:t>
              </a:r>
              <a:r>
                <a:rPr lang="ja-JP" altLang="en-US" dirty="0"/>
                <a:t>的内容；当其“</a:t>
              </a:r>
              <a:r>
                <a:rPr lang="ja-JP" altLang="en-US" b="1" dirty="0"/>
                <a:t>具有现实感、涉及真实人物或真实事件</a:t>
              </a:r>
              <a:r>
                <a:rPr lang="ja-JP" altLang="en-US" dirty="0"/>
                <a:t>”时，平台通常要求</a:t>
              </a:r>
              <a:r>
                <a:rPr lang="ja-JP" altLang="en-US" b="1" dirty="0"/>
                <a:t>显著披露</a:t>
              </a:r>
              <a:r>
                <a:rPr lang="ja-JP" altLang="en-US" dirty="0"/>
                <a:t>。</a:t>
              </a:r>
              <a:endParaRPr lang="en-US" b="1" dirty="0"/>
            </a:p>
          </p:txBody>
        </p:sp>
      </p:grpSp>
      <p:grpSp>
        <p:nvGrpSpPr>
          <p:cNvPr id="14" name="组合 13"/>
          <p:cNvGrpSpPr/>
          <p:nvPr/>
        </p:nvGrpSpPr>
        <p:grpSpPr>
          <a:xfrm>
            <a:off x="6351535" y="1814627"/>
            <a:ext cx="5412828" cy="2147138"/>
            <a:chOff x="609600" y="1814627"/>
            <a:chExt cx="5412828" cy="2147138"/>
          </a:xfrm>
        </p:grpSpPr>
        <p:grpSp>
          <p:nvGrpSpPr>
            <p:cNvPr id="15" name="组合 14"/>
            <p:cNvGrpSpPr/>
            <p:nvPr/>
          </p:nvGrpSpPr>
          <p:grpSpPr>
            <a:xfrm>
              <a:off x="609600" y="1814627"/>
              <a:ext cx="5412828" cy="2147138"/>
              <a:chOff x="609600" y="1814627"/>
              <a:chExt cx="5412828" cy="2147138"/>
            </a:xfrm>
          </p:grpSpPr>
          <p:sp>
            <p:nvSpPr>
              <p:cNvPr id="17" name="任意多边形 6"/>
              <p:cNvSpPr/>
              <p:nvPr>
                <p:custDataLst>
                  <p:tags r:id="rId4"/>
                </p:custDataLst>
              </p:nvPr>
            </p:nvSpPr>
            <p:spPr>
              <a:xfrm>
                <a:off x="609600" y="1954924"/>
                <a:ext cx="5412828" cy="2006841"/>
              </a:xfrm>
              <a:custGeom>
                <a:avLst/>
                <a:gdLst>
                  <a:gd name="connisteX0" fmla="*/ 0 w 127000"/>
                  <a:gd name="connsiteY0" fmla="*/ 203197 h 29633"/>
                  <a:gd name="connisteX1" fmla="*/ 203197 w 127000"/>
                  <a:gd name="connsiteY1" fmla="*/ 0 h 29633"/>
                  <a:gd name="connisteX2" fmla="*/ 8940802 w 127000"/>
                  <a:gd name="connsiteY2" fmla="*/ 0 h 29633"/>
                  <a:gd name="connisteX3" fmla="*/ 9144000 w 127000"/>
                  <a:gd name="connsiteY3" fmla="*/ 203197 h 29633"/>
                  <a:gd name="connisteX4" fmla="*/ 9144000 w 127000"/>
                  <a:gd name="connsiteY4" fmla="*/ 1930398 h 29633"/>
                  <a:gd name="connisteX5" fmla="*/ 8940802 w 127000"/>
                  <a:gd name="connsiteY5" fmla="*/ 2133596 h 29633"/>
                  <a:gd name="connisteX6" fmla="*/ 203197 w 127000"/>
                  <a:gd name="connsiteY6" fmla="*/ 2133596 h 29633"/>
                  <a:gd name="connisteX7" fmla="*/ 0 w 127000"/>
                  <a:gd name="connsiteY7" fmla="*/ 1930398 h 29633"/>
                  <a:gd name="connisteX8" fmla="*/ 0 w 127000"/>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0" h="2133597">
                    <a:moveTo>
                      <a:pt x="0" y="203198"/>
                    </a:moveTo>
                    <a:cubicBezTo>
                      <a:pt x="0" y="90974"/>
                      <a:pt x="90974" y="0"/>
                      <a:pt x="203198" y="0"/>
                    </a:cubicBezTo>
                    <a:lnTo>
                      <a:pt x="8940802" y="0"/>
                    </a:lnTo>
                    <a:cubicBezTo>
                      <a:pt x="9053026" y="0"/>
                      <a:pt x="9144000" y="90974"/>
                      <a:pt x="9144000" y="203198"/>
                    </a:cubicBezTo>
                    <a:lnTo>
                      <a:pt x="9144000" y="1930399"/>
                    </a:lnTo>
                    <a:cubicBezTo>
                      <a:pt x="9144000" y="2042632"/>
                      <a:pt x="9053026" y="2133597"/>
                      <a:pt x="8940802" y="2133597"/>
                    </a:cubicBezTo>
                    <a:lnTo>
                      <a:pt x="203198" y="2133597"/>
                    </a:lnTo>
                    <a:cubicBezTo>
                      <a:pt x="90974" y="2133597"/>
                      <a:pt x="0" y="2042632"/>
                      <a:pt x="0" y="1930399"/>
                    </a:cubicBezTo>
                    <a:lnTo>
                      <a:pt x="0" y="203198"/>
                    </a:lnTo>
                    <a:close/>
                  </a:path>
                </a:pathLst>
              </a:cu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18" name="矩形 17"/>
              <p:cNvSpPr/>
              <p:nvPr>
                <p:custDataLst>
                  <p:tags r:id="rId5"/>
                </p:custDataLst>
              </p:nvPr>
            </p:nvSpPr>
            <p:spPr>
              <a:xfrm>
                <a:off x="784774" y="1814627"/>
                <a:ext cx="618357" cy="48714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t>02</a:t>
                </a:r>
                <a:endParaRPr lang="zh-CN" altLang="en-US" b="1" dirty="0"/>
              </a:p>
            </p:txBody>
          </p:sp>
        </p:grpSp>
        <p:sp>
          <p:nvSpPr>
            <p:cNvPr id="16" name="文本框 15"/>
            <p:cNvSpPr txBox="1"/>
            <p:nvPr/>
          </p:nvSpPr>
          <p:spPr>
            <a:xfrm>
              <a:off x="784774" y="2460997"/>
              <a:ext cx="4969640" cy="923330"/>
            </a:xfrm>
            <a:prstGeom prst="rect">
              <a:avLst/>
            </a:prstGeom>
            <a:noFill/>
          </p:spPr>
          <p:txBody>
            <a:bodyPr wrap="square" rtlCol="0">
              <a:spAutoFit/>
            </a:bodyPr>
            <a:lstStyle/>
            <a:p>
              <a:r>
                <a:rPr lang="zh-CN" altLang="en-US" b="1" dirty="0"/>
                <a:t>披露（</a:t>
              </a:r>
              <a:r>
                <a:rPr lang="en-US" altLang="zh-CN" b="1" dirty="0"/>
                <a:t>Disclosure</a:t>
              </a:r>
              <a:r>
                <a:rPr lang="zh-CN" altLang="en-US" b="1" dirty="0"/>
                <a:t>）与标识（</a:t>
              </a:r>
              <a:r>
                <a:rPr lang="en-US" altLang="zh-CN" b="1" dirty="0"/>
                <a:t>Labeling</a:t>
              </a:r>
              <a:r>
                <a:rPr lang="zh-CN" altLang="en-US" b="1" dirty="0"/>
                <a:t>）</a:t>
              </a:r>
              <a:endParaRPr lang="en-US" altLang="zh-CN" b="1" dirty="0"/>
            </a:p>
            <a:p>
              <a:r>
                <a:rPr lang="zh-CN" altLang="en-US" dirty="0"/>
                <a:t>平台向用户</a:t>
              </a:r>
              <a:r>
                <a:rPr lang="zh-CN" altLang="en-US" b="1" dirty="0"/>
                <a:t>明确提示</a:t>
              </a:r>
              <a:r>
                <a:rPr lang="zh-CN" altLang="en-US" dirty="0"/>
                <a:t>内容是否涉及</a:t>
              </a:r>
              <a:r>
                <a:rPr lang="en-US" altLang="zh-CN" dirty="0"/>
                <a:t>AI</a:t>
              </a:r>
              <a:r>
                <a:rPr lang="zh-CN" altLang="en-US" dirty="0"/>
                <a:t>生成</a:t>
              </a:r>
              <a:r>
                <a:rPr lang="en-US" altLang="zh-CN" dirty="0"/>
                <a:t>/</a:t>
              </a:r>
              <a:r>
                <a:rPr lang="zh-CN" altLang="en-US" dirty="0"/>
                <a:t>改造，尤其在</a:t>
              </a:r>
              <a:r>
                <a:rPr lang="zh-CN" altLang="en-US" b="1" dirty="0"/>
                <a:t>新闻、健康、选举、金融</a:t>
              </a:r>
              <a:r>
                <a:rPr lang="zh-CN" altLang="en-US" dirty="0"/>
                <a:t>等高风险语境。</a:t>
              </a:r>
              <a:endParaRPr lang="en-US" b="1" dirty="0"/>
            </a:p>
          </p:txBody>
        </p:sp>
      </p:grpSp>
      <p:grpSp>
        <p:nvGrpSpPr>
          <p:cNvPr id="19" name="组合 18"/>
          <p:cNvGrpSpPr/>
          <p:nvPr/>
        </p:nvGrpSpPr>
        <p:grpSpPr>
          <a:xfrm>
            <a:off x="3645121" y="4285421"/>
            <a:ext cx="5412828" cy="2147138"/>
            <a:chOff x="609600" y="1814627"/>
            <a:chExt cx="5412828" cy="2147138"/>
          </a:xfrm>
        </p:grpSpPr>
        <p:grpSp>
          <p:nvGrpSpPr>
            <p:cNvPr id="20" name="组合 19"/>
            <p:cNvGrpSpPr/>
            <p:nvPr/>
          </p:nvGrpSpPr>
          <p:grpSpPr>
            <a:xfrm>
              <a:off x="609600" y="1814627"/>
              <a:ext cx="5412828" cy="2147138"/>
              <a:chOff x="609600" y="1814627"/>
              <a:chExt cx="5412828" cy="2147138"/>
            </a:xfrm>
          </p:grpSpPr>
          <p:sp>
            <p:nvSpPr>
              <p:cNvPr id="22" name="任意多边形 6"/>
              <p:cNvSpPr/>
              <p:nvPr>
                <p:custDataLst>
                  <p:tags r:id="rId6"/>
                </p:custDataLst>
              </p:nvPr>
            </p:nvSpPr>
            <p:spPr>
              <a:xfrm>
                <a:off x="609600" y="1954924"/>
                <a:ext cx="5412828" cy="2006841"/>
              </a:xfrm>
              <a:custGeom>
                <a:avLst/>
                <a:gdLst>
                  <a:gd name="connisteX0" fmla="*/ 0 w 127000"/>
                  <a:gd name="connsiteY0" fmla="*/ 203197 h 29633"/>
                  <a:gd name="connisteX1" fmla="*/ 203197 w 127000"/>
                  <a:gd name="connsiteY1" fmla="*/ 0 h 29633"/>
                  <a:gd name="connisteX2" fmla="*/ 8940802 w 127000"/>
                  <a:gd name="connsiteY2" fmla="*/ 0 h 29633"/>
                  <a:gd name="connisteX3" fmla="*/ 9144000 w 127000"/>
                  <a:gd name="connsiteY3" fmla="*/ 203197 h 29633"/>
                  <a:gd name="connisteX4" fmla="*/ 9144000 w 127000"/>
                  <a:gd name="connsiteY4" fmla="*/ 1930398 h 29633"/>
                  <a:gd name="connisteX5" fmla="*/ 8940802 w 127000"/>
                  <a:gd name="connsiteY5" fmla="*/ 2133596 h 29633"/>
                  <a:gd name="connisteX6" fmla="*/ 203197 w 127000"/>
                  <a:gd name="connsiteY6" fmla="*/ 2133596 h 29633"/>
                  <a:gd name="connisteX7" fmla="*/ 0 w 127000"/>
                  <a:gd name="connsiteY7" fmla="*/ 1930398 h 29633"/>
                  <a:gd name="connisteX8" fmla="*/ 0 w 127000"/>
                  <a:gd name="connsiteY8" fmla="*/ 203197 h 296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0" h="2133597">
                    <a:moveTo>
                      <a:pt x="0" y="203198"/>
                    </a:moveTo>
                    <a:cubicBezTo>
                      <a:pt x="0" y="90974"/>
                      <a:pt x="90974" y="0"/>
                      <a:pt x="203198" y="0"/>
                    </a:cubicBezTo>
                    <a:lnTo>
                      <a:pt x="8940802" y="0"/>
                    </a:lnTo>
                    <a:cubicBezTo>
                      <a:pt x="9053026" y="0"/>
                      <a:pt x="9144000" y="90974"/>
                      <a:pt x="9144000" y="203198"/>
                    </a:cubicBezTo>
                    <a:lnTo>
                      <a:pt x="9144000" y="1930399"/>
                    </a:lnTo>
                    <a:cubicBezTo>
                      <a:pt x="9144000" y="2042632"/>
                      <a:pt x="9053026" y="2133597"/>
                      <a:pt x="8940802" y="2133597"/>
                    </a:cubicBezTo>
                    <a:lnTo>
                      <a:pt x="203198" y="2133597"/>
                    </a:lnTo>
                    <a:cubicBezTo>
                      <a:pt x="90974" y="2133597"/>
                      <a:pt x="0" y="2042632"/>
                      <a:pt x="0" y="1930399"/>
                    </a:cubicBezTo>
                    <a:lnTo>
                      <a:pt x="0" y="203198"/>
                    </a:lnTo>
                    <a:close/>
                  </a:path>
                </a:pathLst>
              </a:cu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23" name="矩形 22"/>
              <p:cNvSpPr/>
              <p:nvPr>
                <p:custDataLst>
                  <p:tags r:id="rId7"/>
                </p:custDataLst>
              </p:nvPr>
            </p:nvSpPr>
            <p:spPr>
              <a:xfrm>
                <a:off x="784774" y="1814627"/>
                <a:ext cx="618357" cy="48714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b="1" dirty="0"/>
                  <a:t>03</a:t>
                </a:r>
                <a:endParaRPr lang="zh-CN" altLang="en-US" b="1" dirty="0"/>
              </a:p>
            </p:txBody>
          </p:sp>
        </p:grpSp>
        <p:sp>
          <p:nvSpPr>
            <p:cNvPr id="21" name="文本框 20"/>
            <p:cNvSpPr txBox="1"/>
            <p:nvPr/>
          </p:nvSpPr>
          <p:spPr>
            <a:xfrm>
              <a:off x="784774" y="2371915"/>
              <a:ext cx="4969640" cy="1477328"/>
            </a:xfrm>
            <a:prstGeom prst="rect">
              <a:avLst/>
            </a:prstGeom>
            <a:noFill/>
          </p:spPr>
          <p:txBody>
            <a:bodyPr wrap="square" rtlCol="0">
              <a:spAutoFit/>
            </a:bodyPr>
            <a:lstStyle/>
            <a:p>
              <a:r>
                <a:rPr lang="zh-CN" altLang="en-US" b="1" dirty="0"/>
                <a:t>溯源（</a:t>
              </a:r>
              <a:r>
                <a:rPr lang="en-US" altLang="zh-CN" b="1" dirty="0"/>
                <a:t>Provenance</a:t>
              </a:r>
              <a:r>
                <a:rPr lang="zh-CN" altLang="en-US" b="1" dirty="0"/>
                <a:t>）</a:t>
              </a:r>
              <a:r>
                <a:rPr lang="en-US" altLang="zh-CN" b="1" dirty="0"/>
                <a:t>/</a:t>
              </a:r>
              <a:r>
                <a:rPr lang="zh-CN" altLang="en-US" b="1" dirty="0"/>
                <a:t>内容凭证（</a:t>
              </a:r>
              <a:r>
                <a:rPr lang="en-US" altLang="zh-CN" b="1" dirty="0"/>
                <a:t>Content Credentials, C2PA</a:t>
              </a:r>
              <a:r>
                <a:rPr lang="zh-CN" altLang="en-US" b="1" dirty="0"/>
                <a:t>）</a:t>
              </a:r>
              <a:endParaRPr lang="en-US" altLang="zh-CN" b="1" dirty="0"/>
            </a:p>
            <a:p>
              <a:r>
                <a:rPr lang="zh-CN" altLang="en-US" dirty="0"/>
                <a:t>以</a:t>
              </a:r>
              <a:r>
                <a:rPr lang="zh-CN" altLang="en-US" b="1" dirty="0"/>
                <a:t>开放标准</a:t>
              </a:r>
              <a:r>
                <a:rPr lang="zh-CN" altLang="en-US" dirty="0"/>
                <a:t>记录作品的</a:t>
              </a:r>
              <a:r>
                <a:rPr lang="zh-CN" altLang="en-US" b="1" dirty="0"/>
                <a:t>来源、编辑链路与签名</a:t>
              </a:r>
              <a:r>
                <a:rPr lang="zh-CN" altLang="en-US" dirty="0"/>
                <a:t>，支持端到端的真实性验证与“拍摄于真实相机”标识在内的</a:t>
              </a:r>
              <a:r>
                <a:rPr lang="zh-CN" altLang="en-US" b="1" dirty="0"/>
                <a:t>可信来历证明</a:t>
              </a:r>
              <a:r>
                <a:rPr lang="zh-CN" altLang="en-US" dirty="0"/>
                <a:t>。</a:t>
              </a:r>
              <a:endParaRPr lang="en-US" b="1" dirty="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custDataLst>
              <p:tags r:id="rId1"/>
            </p:custDataLst>
          </p:nvPr>
        </p:nvSpPr>
        <p:spPr/>
        <p:txBody>
          <a:bodyPr/>
          <a:lstStyle/>
          <a:p>
            <a:r>
              <a:rPr lang="en-US" altLang="en-US"/>
              <a:t>02</a:t>
            </a:r>
            <a:endParaRPr lang="en-US" altLang="en-US"/>
          </a:p>
        </p:txBody>
      </p:sp>
      <p:sp>
        <p:nvSpPr>
          <p:cNvPr id="3" name="标题 2"/>
          <p:cNvSpPr>
            <a:spLocks noGrp="1"/>
          </p:cNvSpPr>
          <p:nvPr>
            <p:ph type="ctrTitle" idx="14"/>
            <p:custDataLst>
              <p:tags r:id="rId2"/>
            </p:custDataLst>
          </p:nvPr>
        </p:nvSpPr>
        <p:spPr/>
        <p:txBody>
          <a:bodyPr/>
          <a:lstStyle/>
          <a:p>
            <a:r>
              <a:rPr lang="zh-CN" altLang="en-US" dirty="0"/>
              <a:t>案例深挖</a:t>
            </a:r>
            <a:endParaRPr lang="zh-CN" altLang="en-US" dirty="0">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9752" y="609603"/>
            <a:ext cx="11112502" cy="761997"/>
          </a:xfrm>
          <a:noFill/>
        </p:spPr>
        <p:txBody>
          <a:bodyPr lIns="0" tIns="0" rIns="0" bIns="0" anchor="t">
            <a:noAutofit/>
          </a:bodyPr>
          <a:lstStyle/>
          <a:p>
            <a:pPr>
              <a:lnSpc>
                <a:spcPct val="114000"/>
              </a:lnSpc>
            </a:pPr>
            <a:r>
              <a:rPr lang="zh-CN" altLang="en-US" sz="3200" b="1" dirty="0">
                <a:solidFill>
                  <a:schemeClr val="tx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rPr>
              <a:t>现象一：深伪直播如何“压过”真直播</a:t>
            </a:r>
            <a:endParaRPr lang="zh-CN" altLang="en-US" sz="3200" b="1" dirty="0">
              <a:solidFill>
                <a:schemeClr val="tx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endParaRPr>
          </a:p>
        </p:txBody>
      </p:sp>
      <p:sp>
        <p:nvSpPr>
          <p:cNvPr id="3" name="任意多边形 2"/>
          <p:cNvSpPr/>
          <p:nvPr>
            <p:custDataLst>
              <p:tags r:id="rId2"/>
            </p:custDataLst>
          </p:nvPr>
        </p:nvSpPr>
        <p:spPr>
          <a:xfrm>
            <a:off x="467710" y="1911160"/>
            <a:ext cx="2684923" cy="4336606"/>
          </a:xfrm>
          <a:custGeom>
            <a:avLst/>
            <a:gdLst>
              <a:gd name="connisteX0" fmla="*/ 0 w 102658"/>
              <a:gd name="connsiteY0" fmla="*/ 203197 h 61383"/>
              <a:gd name="connisteX1" fmla="*/ 203197 w 102658"/>
              <a:gd name="connsiteY1" fmla="*/ 0 h 61383"/>
              <a:gd name="connisteX2" fmla="*/ 7391396 w 102658"/>
              <a:gd name="connsiteY2" fmla="*/ 0 h 61383"/>
              <a:gd name="connisteX3" fmla="*/ 7391396 w 102658"/>
              <a:gd name="connsiteY3" fmla="*/ 4419596 h 61383"/>
              <a:gd name="connisteX4" fmla="*/ 203197 w 102658"/>
              <a:gd name="connsiteY4" fmla="*/ 4419596 h 61383"/>
              <a:gd name="connisteX5" fmla="*/ 0 w 102658"/>
              <a:gd name="connsiteY5" fmla="*/ 4216398 h 61383"/>
              <a:gd name="connisteX6" fmla="*/ 0 w 102658"/>
              <a:gd name="connsiteY6"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391397" h="4419597">
                <a:moveTo>
                  <a:pt x="0" y="203198"/>
                </a:moveTo>
                <a:cubicBezTo>
                  <a:pt x="0" y="90974"/>
                  <a:pt x="90974" y="0"/>
                  <a:pt x="203198" y="0"/>
                </a:cubicBezTo>
                <a:lnTo>
                  <a:pt x="7391397" y="0"/>
                </a:lnTo>
                <a:lnTo>
                  <a:pt x="7391397" y="4419597"/>
                </a:lnTo>
                <a:lnTo>
                  <a:pt x="203198" y="4419597"/>
                </a:lnTo>
                <a:cubicBezTo>
                  <a:pt x="90974" y="4419597"/>
                  <a:pt x="0" y="4328632"/>
                  <a:pt x="0" y="4216399"/>
                </a:cubicBezTo>
                <a:lnTo>
                  <a:pt x="0" y="203198"/>
                </a:lnTo>
                <a:close/>
              </a:path>
            </a:pathLst>
          </a:custGeom>
          <a:ln>
            <a:noFill/>
          </a:ln>
          <a:effectLst>
            <a:outerShdw blurRad="190500" algn="tl" rotWithShape="0">
              <a:srgbClr val="000000">
                <a:alpha val="7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custDataLst>
              <p:tags r:id="rId3"/>
            </p:custDataLst>
          </p:nvPr>
        </p:nvSpPr>
        <p:spPr>
          <a:xfrm>
            <a:off x="779899" y="2362740"/>
            <a:ext cx="2119118" cy="3433445"/>
          </a:xfrm>
          <a:prstGeom prst="rect">
            <a:avLst/>
          </a:prstGeom>
          <a:ln>
            <a:noFill/>
          </a:ln>
          <a:effectLst>
            <a:outerShdw blurRad="190500" algn="tl" rotWithShape="0">
              <a:srgbClr val="000000">
                <a:alpha val="70000"/>
              </a:srgbClr>
            </a:outerShdw>
          </a:effectLst>
        </p:spPr>
        <p:txBody>
          <a:bodyPr wrap="square" lIns="0" tIns="0" rIns="0" bIns="0" rtlCol="0" anchor="t">
            <a:noAutofit/>
          </a:bodyPr>
          <a:lstStyle/>
          <a:p>
            <a:pPr indent="457200" algn="l">
              <a:lnSpc>
                <a:spcPct val="150000"/>
              </a:lnSpc>
            </a:pPr>
            <a:r>
              <a:rPr lang="zh-CN" altLang="en-US"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现象</a:t>
            </a:r>
            <a:r>
              <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：在大型发布会同一时段，假冒官方账号</a:t>
            </a:r>
            <a:r>
              <a:rPr lang="en-US" altLang="zh-CN"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a:t>
            </a:r>
            <a:r>
              <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频道上架“同步直播”，置顶搜索</a:t>
            </a:r>
            <a:endParaRPr lang="en-US" altLang="zh-CN"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endParaRPr>
          </a:p>
          <a:p>
            <a:pPr indent="457200" algn="l">
              <a:lnSpc>
                <a:spcPct val="150000"/>
              </a:lnSpc>
            </a:pPr>
            <a:endPar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endParaRPr>
          </a:p>
          <a:p>
            <a:pPr indent="457200" algn="l">
              <a:lnSpc>
                <a:spcPct val="150000"/>
              </a:lnSpc>
            </a:pPr>
            <a:r>
              <a:rPr lang="zh-CN" altLang="en-US"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手法</a:t>
            </a:r>
            <a:r>
              <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：仿声</a:t>
            </a:r>
            <a:r>
              <a:rPr lang="en-US" altLang="zh-CN"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a:t>
            </a:r>
            <a:r>
              <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仿脸</a:t>
            </a:r>
            <a:r>
              <a:rPr lang="en-US" altLang="zh-CN"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a:t>
            </a:r>
            <a:r>
              <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品牌背书</a:t>
            </a:r>
            <a:r>
              <a:rPr lang="en-US" altLang="zh-CN"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a:t>
            </a:r>
            <a:r>
              <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二维码</a:t>
            </a:r>
            <a:r>
              <a:rPr lang="en-US" altLang="zh-CN"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a:t>
            </a:r>
            <a:r>
              <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空投话术，制造紧迫感与稀缺性</a:t>
            </a:r>
            <a:r>
              <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sym typeface="+mn-ea"/>
              </a:rPr>
              <a:t>，诱导观众</a:t>
            </a:r>
            <a:endPar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endParaRPr>
          </a:p>
        </p:txBody>
      </p:sp>
      <p:pic>
        <p:nvPicPr>
          <p:cNvPr id="13" name="图片 12"/>
          <p:cNvPicPr/>
          <p:nvPr/>
        </p:nvPicPr>
        <p:blipFill>
          <a:blip r:embed="rId4"/>
          <a:stretch>
            <a:fillRect/>
          </a:stretch>
        </p:blipFill>
        <p:spPr>
          <a:xfrm>
            <a:off x="5814187" y="3203894"/>
            <a:ext cx="5910103" cy="3043872"/>
          </a:xfrm>
          <a:prstGeom prst="rect">
            <a:avLst/>
          </a:prstGeom>
          <a:ln>
            <a:noFill/>
          </a:ln>
          <a:effectLst>
            <a:outerShdw blurRad="190500" algn="tl" rotWithShape="0">
              <a:srgbClr val="000000">
                <a:alpha val="70000"/>
              </a:srgbClr>
            </a:outerShdw>
          </a:effectLst>
        </p:spPr>
      </p:pic>
      <p:sp>
        <p:nvSpPr>
          <p:cNvPr id="14" name="任意多边形 13"/>
          <p:cNvSpPr/>
          <p:nvPr>
            <p:custDataLst>
              <p:tags r:id="rId5"/>
            </p:custDataLst>
          </p:nvPr>
        </p:nvSpPr>
        <p:spPr>
          <a:xfrm>
            <a:off x="5206996" y="0"/>
            <a:ext cx="1778000" cy="202565"/>
          </a:xfrm>
          <a:custGeom>
            <a:avLst/>
            <a:gdLst>
              <a:gd name="connisteX0" fmla="*/ 0 w 24694"/>
              <a:gd name="connsiteY0" fmla="*/ 0 h 2822"/>
              <a:gd name="connisteX1" fmla="*/ 1777995 w 24694"/>
              <a:gd name="connsiteY1" fmla="*/ 0 h 2822"/>
              <a:gd name="connisteX2" fmla="*/ 1777995 w 24694"/>
              <a:gd name="connsiteY2" fmla="*/ 0 h 2822"/>
              <a:gd name="connisteX3" fmla="*/ 1574797 w 24694"/>
              <a:gd name="connsiteY3" fmla="*/ 203197 h 2822"/>
              <a:gd name="connisteX4" fmla="*/ 203197 w 24694"/>
              <a:gd name="connsiteY4" fmla="*/ 203197 h 2822"/>
              <a:gd name="connisteX5" fmla="*/ 0 w 24694"/>
              <a:gd name="connsiteY5" fmla="*/ 0 h 2822"/>
              <a:gd name="connisteX6" fmla="*/ 0 w 24694"/>
              <a:gd name="connsiteY6" fmla="*/ 0 h 2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1777996" h="203198">
                <a:moveTo>
                  <a:pt x="0" y="0"/>
                </a:moveTo>
                <a:lnTo>
                  <a:pt x="1777996" y="0"/>
                </a:lnTo>
                <a:lnTo>
                  <a:pt x="1777996" y="0"/>
                </a:lnTo>
                <a:cubicBezTo>
                  <a:pt x="1777996" y="112224"/>
                  <a:pt x="1687031" y="203198"/>
                  <a:pt x="1574798" y="203198"/>
                </a:cubicBezTo>
                <a:lnTo>
                  <a:pt x="203198" y="203198"/>
                </a:lnTo>
                <a:cubicBezTo>
                  <a:pt x="90974" y="203198"/>
                  <a:pt x="0" y="112224"/>
                  <a:pt x="0" y="0"/>
                </a:cubicBez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600"/>
          </a:p>
        </p:txBody>
      </p:sp>
      <p:pic>
        <p:nvPicPr>
          <p:cNvPr id="12" name="图片 11"/>
          <p:cNvPicPr/>
          <p:nvPr/>
        </p:nvPicPr>
        <p:blipFill>
          <a:blip r:embed="rId6"/>
          <a:stretch>
            <a:fillRect/>
          </a:stretch>
        </p:blipFill>
        <p:spPr>
          <a:xfrm>
            <a:off x="3406304" y="1945823"/>
            <a:ext cx="4815765" cy="2811327"/>
          </a:xfrm>
          <a:prstGeom prst="rect">
            <a:avLst/>
          </a:prstGeom>
          <a:ln>
            <a:noFill/>
          </a:ln>
          <a:effectLst>
            <a:outerShdw blurRad="190500" algn="tl" rotWithShape="0">
              <a:srgbClr val="000000">
                <a:alpha val="70000"/>
              </a:srgbClr>
            </a:outerShdw>
          </a:effectLst>
        </p:spPr>
      </p:pic>
      <p:sp>
        <p:nvSpPr>
          <p:cNvPr id="5" name="文本框 4"/>
          <p:cNvSpPr txBox="1"/>
          <p:nvPr/>
        </p:nvSpPr>
        <p:spPr>
          <a:xfrm>
            <a:off x="467710" y="1183826"/>
            <a:ext cx="10980891" cy="646331"/>
          </a:xfrm>
          <a:prstGeom prst="rect">
            <a:avLst/>
          </a:prstGeom>
          <a:noFill/>
        </p:spPr>
        <p:txBody>
          <a:bodyPr wrap="none" rtlCol="0">
            <a:spAutoFit/>
          </a:bodyPr>
          <a:lstStyle/>
          <a:p>
            <a:r>
              <a:rPr lang="en-US" altLang="zh-CN" b="1" dirty="0"/>
              <a:t>2025-10-28</a:t>
            </a:r>
            <a:r>
              <a:rPr lang="zh-CN" altLang="en-US" dirty="0"/>
              <a:t>，</a:t>
            </a:r>
            <a:r>
              <a:rPr lang="en-US" altLang="zh-CN" dirty="0"/>
              <a:t>YouTube </a:t>
            </a:r>
            <a:r>
              <a:rPr lang="zh-CN" altLang="en-US" dirty="0"/>
              <a:t>同时段出现假冒 </a:t>
            </a:r>
            <a:r>
              <a:rPr lang="en-US" altLang="zh-CN" b="1" dirty="0"/>
              <a:t>NVIDIA GTC</a:t>
            </a:r>
            <a:r>
              <a:rPr lang="zh-CN" altLang="en-US" dirty="0"/>
              <a:t> 官方的</a:t>
            </a:r>
            <a:r>
              <a:rPr lang="zh-CN" altLang="en-US" b="1" dirty="0"/>
              <a:t>深伪直播</a:t>
            </a:r>
            <a:r>
              <a:rPr lang="zh-CN" altLang="en-US" dirty="0"/>
              <a:t>，以“</a:t>
            </a:r>
            <a:r>
              <a:rPr lang="en-US" altLang="zh-CN" dirty="0"/>
              <a:t>AI</a:t>
            </a:r>
            <a:r>
              <a:rPr lang="zh-CN" altLang="en-US" dirty="0"/>
              <a:t>版黄仁勋”推广加密空投，</a:t>
            </a:r>
            <a:endParaRPr lang="en-US" altLang="zh-CN" dirty="0"/>
          </a:p>
          <a:p>
            <a:r>
              <a:rPr lang="zh-CN" altLang="en-US" b="1" dirty="0"/>
              <a:t>吸引约</a:t>
            </a:r>
            <a:r>
              <a:rPr lang="en-US" altLang="zh-CN" b="1" dirty="0"/>
              <a:t>10</a:t>
            </a:r>
            <a:r>
              <a:rPr lang="zh-CN" altLang="en-US" b="1" dirty="0"/>
              <a:t>万观看</a:t>
            </a:r>
            <a:r>
              <a:rPr lang="zh-CN" altLang="en-US" dirty="0"/>
              <a:t>，一度</a:t>
            </a:r>
            <a:r>
              <a:rPr lang="zh-CN" altLang="en-US" b="1" dirty="0"/>
              <a:t>压过官方直播</a:t>
            </a:r>
            <a:r>
              <a:rPr lang="zh-CN" altLang="en-US" dirty="0"/>
              <a:t>（</a:t>
            </a:r>
            <a:r>
              <a:rPr lang="en-US" altLang="zh-CN" dirty="0"/>
              <a:t>1.2</a:t>
            </a:r>
            <a:r>
              <a:rPr lang="zh-CN" altLang="en-US" dirty="0"/>
              <a:t>万</a:t>
            </a:r>
            <a:r>
              <a:rPr lang="en-US" altLang="zh-CN" dirty="0"/>
              <a:t>–2</a:t>
            </a:r>
            <a:r>
              <a:rPr lang="zh-CN" altLang="en-US" dirty="0"/>
              <a:t>万）并在相关搜索关键词上</a:t>
            </a:r>
            <a:r>
              <a:rPr lang="zh-CN" altLang="en-US" b="1" dirty="0"/>
              <a:t>排名更靠前</a:t>
            </a:r>
            <a:r>
              <a:rPr lang="zh-CN" altLang="en-US" dirty="0"/>
              <a:t>，随后被平台下架。</a:t>
            </a:r>
            <a:endParaRPr lang="en-US" b="1" dirty="0">
              <a:solidFill>
                <a:schemeClr val="tx2"/>
              </a:solidFill>
              <a:latin typeface="仿宋" panose="02010609060101010101" pitchFamily="49" charset="-122"/>
              <a:ea typeface="仿宋" panose="02010609060101010101" pitchFamily="49"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stretch>
            <a:fillRect/>
          </a:stretch>
        </p:blipFill>
        <p:spPr>
          <a:xfrm>
            <a:off x="7356615" y="637529"/>
            <a:ext cx="4298949" cy="4281836"/>
          </a:xfrm>
          <a:prstGeom prst="rect">
            <a:avLst/>
          </a:prstGeom>
        </p:spPr>
      </p:pic>
      <p:sp>
        <p:nvSpPr>
          <p:cNvPr id="14" name="任意多边形 13"/>
          <p:cNvSpPr/>
          <p:nvPr>
            <p:custDataLst>
              <p:tags r:id="rId2"/>
            </p:custDataLst>
          </p:nvPr>
        </p:nvSpPr>
        <p:spPr>
          <a:xfrm>
            <a:off x="5206996" y="0"/>
            <a:ext cx="1778000" cy="202565"/>
          </a:xfrm>
          <a:custGeom>
            <a:avLst/>
            <a:gdLst>
              <a:gd name="connisteX0" fmla="*/ 0 w 24694"/>
              <a:gd name="connsiteY0" fmla="*/ 0 h 2822"/>
              <a:gd name="connisteX1" fmla="*/ 1777995 w 24694"/>
              <a:gd name="connsiteY1" fmla="*/ 0 h 2822"/>
              <a:gd name="connisteX2" fmla="*/ 1777995 w 24694"/>
              <a:gd name="connsiteY2" fmla="*/ 0 h 2822"/>
              <a:gd name="connisteX3" fmla="*/ 1574797 w 24694"/>
              <a:gd name="connsiteY3" fmla="*/ 203197 h 2822"/>
              <a:gd name="connisteX4" fmla="*/ 203197 w 24694"/>
              <a:gd name="connsiteY4" fmla="*/ 203197 h 2822"/>
              <a:gd name="connisteX5" fmla="*/ 0 w 24694"/>
              <a:gd name="connsiteY5" fmla="*/ 0 h 2822"/>
              <a:gd name="connisteX6" fmla="*/ 0 w 24694"/>
              <a:gd name="connsiteY6" fmla="*/ 0 h 2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1777996" h="203198">
                <a:moveTo>
                  <a:pt x="0" y="0"/>
                </a:moveTo>
                <a:lnTo>
                  <a:pt x="1777996" y="0"/>
                </a:lnTo>
                <a:lnTo>
                  <a:pt x="1777996" y="0"/>
                </a:lnTo>
                <a:cubicBezTo>
                  <a:pt x="1777996" y="112224"/>
                  <a:pt x="1687031" y="203198"/>
                  <a:pt x="1574798" y="203198"/>
                </a:cubicBezTo>
                <a:lnTo>
                  <a:pt x="203198" y="203198"/>
                </a:lnTo>
                <a:cubicBezTo>
                  <a:pt x="90974" y="203198"/>
                  <a:pt x="0" y="112224"/>
                  <a:pt x="0" y="0"/>
                </a:cubicBez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600"/>
          </a:p>
        </p:txBody>
      </p:sp>
      <p:pic>
        <p:nvPicPr>
          <p:cNvPr id="7" name="图片 6"/>
          <p:cNvPicPr>
            <a:picLocks noChangeAspect="1"/>
          </p:cNvPicPr>
          <p:nvPr/>
        </p:nvPicPr>
        <p:blipFill>
          <a:blip r:embed="rId3"/>
          <a:stretch>
            <a:fillRect/>
          </a:stretch>
        </p:blipFill>
        <p:spPr>
          <a:xfrm>
            <a:off x="2331004" y="577755"/>
            <a:ext cx="4342047" cy="4829917"/>
          </a:xfrm>
          <a:prstGeom prst="rect">
            <a:avLst/>
          </a:prstGeom>
        </p:spPr>
      </p:pic>
      <p:grpSp>
        <p:nvGrpSpPr>
          <p:cNvPr id="10" name="组合 9"/>
          <p:cNvGrpSpPr/>
          <p:nvPr/>
        </p:nvGrpSpPr>
        <p:grpSpPr>
          <a:xfrm>
            <a:off x="2368359" y="4362735"/>
            <a:ext cx="4298948" cy="2120388"/>
            <a:chOff x="467710" y="4258101"/>
            <a:chExt cx="5036887" cy="2120388"/>
          </a:xfrm>
        </p:grpSpPr>
        <p:sp>
          <p:nvSpPr>
            <p:cNvPr id="3" name="任意多边形 2"/>
            <p:cNvSpPr/>
            <p:nvPr>
              <p:custDataLst>
                <p:tags r:id="rId4"/>
              </p:custDataLst>
            </p:nvPr>
          </p:nvSpPr>
          <p:spPr>
            <a:xfrm>
              <a:off x="467710" y="4258101"/>
              <a:ext cx="5036887" cy="1989664"/>
            </a:xfrm>
            <a:custGeom>
              <a:avLst/>
              <a:gdLst>
                <a:gd name="connisteX0" fmla="*/ 0 w 102658"/>
                <a:gd name="connsiteY0" fmla="*/ 203197 h 61383"/>
                <a:gd name="connisteX1" fmla="*/ 203197 w 102658"/>
                <a:gd name="connsiteY1" fmla="*/ 0 h 61383"/>
                <a:gd name="connisteX2" fmla="*/ 7391396 w 102658"/>
                <a:gd name="connsiteY2" fmla="*/ 0 h 61383"/>
                <a:gd name="connisteX3" fmla="*/ 7391396 w 102658"/>
                <a:gd name="connsiteY3" fmla="*/ 4419596 h 61383"/>
                <a:gd name="connisteX4" fmla="*/ 203197 w 102658"/>
                <a:gd name="connsiteY4" fmla="*/ 4419596 h 61383"/>
                <a:gd name="connisteX5" fmla="*/ 0 w 102658"/>
                <a:gd name="connsiteY5" fmla="*/ 4216398 h 61383"/>
                <a:gd name="connisteX6" fmla="*/ 0 w 102658"/>
                <a:gd name="connsiteY6"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391397" h="4419597">
                  <a:moveTo>
                    <a:pt x="0" y="203198"/>
                  </a:moveTo>
                  <a:cubicBezTo>
                    <a:pt x="0" y="90974"/>
                    <a:pt x="90974" y="0"/>
                    <a:pt x="203198" y="0"/>
                  </a:cubicBezTo>
                  <a:lnTo>
                    <a:pt x="7391397" y="0"/>
                  </a:lnTo>
                  <a:lnTo>
                    <a:pt x="7391397" y="4419597"/>
                  </a:lnTo>
                  <a:lnTo>
                    <a:pt x="203198" y="4419597"/>
                  </a:lnTo>
                  <a:cubicBezTo>
                    <a:pt x="90974" y="4419597"/>
                    <a:pt x="0" y="4328632"/>
                    <a:pt x="0" y="4216399"/>
                  </a:cubicBezTo>
                  <a:lnTo>
                    <a:pt x="0" y="203198"/>
                  </a:lnTo>
                  <a:close/>
                </a:path>
              </a:pathLst>
            </a:custGeom>
            <a:ln>
              <a:noFill/>
            </a:ln>
            <a:effectLst>
              <a:outerShdw blurRad="190500" algn="tl" rotWithShape="0">
                <a:srgbClr val="000000">
                  <a:alpha val="7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custDataLst>
                <p:tags r:id="rId5"/>
              </p:custDataLst>
            </p:nvPr>
          </p:nvSpPr>
          <p:spPr>
            <a:xfrm>
              <a:off x="727958" y="4503761"/>
              <a:ext cx="4479038" cy="1874728"/>
            </a:xfrm>
            <a:prstGeom prst="rect">
              <a:avLst/>
            </a:prstGeom>
            <a:ln>
              <a:noFill/>
            </a:ln>
            <a:effectLst>
              <a:outerShdw blurRad="190500" algn="tl" rotWithShape="0">
                <a:srgbClr val="000000">
                  <a:alpha val="70000"/>
                </a:srgbClr>
              </a:outerShdw>
            </a:effectLst>
          </p:spPr>
          <p:txBody>
            <a:bodyPr wrap="square" lIns="0" tIns="0" rIns="0" bIns="0" rtlCol="0" anchor="t">
              <a:noAutofit/>
            </a:bodyPr>
            <a:lstStyle/>
            <a:p>
              <a:pPr indent="457200" algn="l">
                <a:lnSpc>
                  <a:spcPct val="150000"/>
                </a:lnSpc>
              </a:pPr>
              <a:r>
                <a:rPr lang="en-US" altLang="zh-CN"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2024 </a:t>
              </a:r>
              <a:r>
                <a:rPr lang="zh-CN" altLang="en-US"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年苹果 </a:t>
              </a:r>
              <a:r>
                <a:rPr lang="en-US" altLang="zh-CN"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iPhone 16 </a:t>
              </a:r>
              <a:r>
                <a:rPr lang="zh-CN" altLang="en-US"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发布会期间，多路</a:t>
              </a:r>
              <a:r>
                <a:rPr lang="en-US" altLang="zh-CN"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YouTube</a:t>
              </a:r>
              <a:r>
                <a:rPr lang="zh-CN" altLang="en-US"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假直播用“</a:t>
              </a:r>
              <a:r>
                <a:rPr lang="en-US" altLang="zh-CN"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Tim Cook </a:t>
              </a:r>
              <a:r>
                <a:rPr lang="zh-CN" altLang="en-US"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深伪”引导观众向指定地址转入加密货币，号称“存入翻倍”；随后相关直播被平台移除。</a:t>
              </a:r>
              <a:endPar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endParaRPr>
            </a:p>
          </p:txBody>
        </p:sp>
      </p:grpSp>
      <p:pic>
        <p:nvPicPr>
          <p:cNvPr id="11" name="图片 10"/>
          <p:cNvPicPr/>
          <p:nvPr>
            <p:custDataLst>
              <p:tags r:id="rId6"/>
            </p:custDataLst>
          </p:nvPr>
        </p:nvPicPr>
        <p:blipFill>
          <a:blip r:embed="rId7"/>
          <a:stretch>
            <a:fillRect/>
          </a:stretch>
        </p:blipFill>
        <p:spPr>
          <a:xfrm>
            <a:off x="0" y="0"/>
            <a:ext cx="1828800" cy="6858000"/>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pic>
      <p:grpSp>
        <p:nvGrpSpPr>
          <p:cNvPr id="15" name="组合 14"/>
          <p:cNvGrpSpPr/>
          <p:nvPr/>
        </p:nvGrpSpPr>
        <p:grpSpPr>
          <a:xfrm>
            <a:off x="7356616" y="4362735"/>
            <a:ext cx="4298948" cy="1989664"/>
            <a:chOff x="6133670" y="4105701"/>
            <a:chExt cx="5036887" cy="1989664"/>
          </a:xfrm>
        </p:grpSpPr>
        <p:sp>
          <p:nvSpPr>
            <p:cNvPr id="16" name="任意多边形 2"/>
            <p:cNvSpPr/>
            <p:nvPr>
              <p:custDataLst>
                <p:tags r:id="rId8"/>
              </p:custDataLst>
            </p:nvPr>
          </p:nvSpPr>
          <p:spPr>
            <a:xfrm>
              <a:off x="6133670" y="4105701"/>
              <a:ext cx="5036887" cy="1989664"/>
            </a:xfrm>
            <a:custGeom>
              <a:avLst/>
              <a:gdLst>
                <a:gd name="connisteX0" fmla="*/ 0 w 102658"/>
                <a:gd name="connsiteY0" fmla="*/ 203197 h 61383"/>
                <a:gd name="connisteX1" fmla="*/ 203197 w 102658"/>
                <a:gd name="connsiteY1" fmla="*/ 0 h 61383"/>
                <a:gd name="connisteX2" fmla="*/ 7391396 w 102658"/>
                <a:gd name="connsiteY2" fmla="*/ 0 h 61383"/>
                <a:gd name="connisteX3" fmla="*/ 7391396 w 102658"/>
                <a:gd name="connsiteY3" fmla="*/ 4419596 h 61383"/>
                <a:gd name="connisteX4" fmla="*/ 203197 w 102658"/>
                <a:gd name="connsiteY4" fmla="*/ 4419596 h 61383"/>
                <a:gd name="connisteX5" fmla="*/ 0 w 102658"/>
                <a:gd name="connsiteY5" fmla="*/ 4216398 h 61383"/>
                <a:gd name="connisteX6" fmla="*/ 0 w 102658"/>
                <a:gd name="connsiteY6"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391397" h="4419597">
                  <a:moveTo>
                    <a:pt x="0" y="203198"/>
                  </a:moveTo>
                  <a:cubicBezTo>
                    <a:pt x="0" y="90974"/>
                    <a:pt x="90974" y="0"/>
                    <a:pt x="203198" y="0"/>
                  </a:cubicBezTo>
                  <a:lnTo>
                    <a:pt x="7391397" y="0"/>
                  </a:lnTo>
                  <a:lnTo>
                    <a:pt x="7391397" y="4419597"/>
                  </a:lnTo>
                  <a:lnTo>
                    <a:pt x="203198" y="4419597"/>
                  </a:lnTo>
                  <a:cubicBezTo>
                    <a:pt x="90974" y="4419597"/>
                    <a:pt x="0" y="4328632"/>
                    <a:pt x="0" y="4216399"/>
                  </a:cubicBezTo>
                  <a:lnTo>
                    <a:pt x="0" y="203198"/>
                  </a:lnTo>
                  <a:close/>
                </a:path>
              </a:pathLst>
            </a:custGeom>
            <a:ln>
              <a:noFill/>
            </a:ln>
            <a:effectLst>
              <a:outerShdw blurRad="190500" algn="tl" rotWithShape="0">
                <a:srgbClr val="000000">
                  <a:alpha val="7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7" name="文本框 16"/>
            <p:cNvSpPr txBox="1"/>
            <p:nvPr>
              <p:custDataLst>
                <p:tags r:id="rId9"/>
              </p:custDataLst>
            </p:nvPr>
          </p:nvSpPr>
          <p:spPr>
            <a:xfrm>
              <a:off x="6412594" y="4163169"/>
              <a:ext cx="4479038" cy="1874728"/>
            </a:xfrm>
            <a:prstGeom prst="rect">
              <a:avLst/>
            </a:prstGeom>
            <a:ln>
              <a:noFill/>
            </a:ln>
            <a:effectLst>
              <a:outerShdw blurRad="190500" algn="tl" rotWithShape="0">
                <a:srgbClr val="000000">
                  <a:alpha val="70000"/>
                </a:srgbClr>
              </a:outerShdw>
            </a:effectLst>
          </p:spPr>
          <p:txBody>
            <a:bodyPr wrap="square" lIns="0" tIns="0" rIns="0" bIns="0" rtlCol="0" anchor="t">
              <a:noAutofit/>
            </a:bodyPr>
            <a:lstStyle/>
            <a:p>
              <a:pPr indent="457200" algn="l">
                <a:lnSpc>
                  <a:spcPct val="150000"/>
                </a:lnSpc>
              </a:pPr>
              <a:r>
                <a:rPr lang="en-US" altLang="zh-CN"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2024-06-18</a:t>
              </a:r>
              <a:r>
                <a:rPr lang="zh-CN" altLang="en-US"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a:t>
              </a:r>
              <a:r>
                <a:rPr lang="en-US" altLang="zh-CN" sz="1600" b="1" dirty="0" err="1">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DFRLab</a:t>
              </a:r>
              <a:r>
                <a:rPr lang="en-US" altLang="zh-CN"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 </a:t>
              </a:r>
              <a:r>
                <a:rPr lang="zh-CN" altLang="en-US"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记录到一场以“深伪马斯克”为主角的</a:t>
              </a:r>
              <a:r>
                <a:rPr lang="en-US" altLang="zh-CN"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YouTube</a:t>
              </a:r>
              <a:r>
                <a:rPr lang="zh-CN" altLang="en-US"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弹出式直播在约两小时内募得超过</a:t>
              </a:r>
              <a:r>
                <a:rPr lang="en-US" altLang="zh-CN"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5</a:t>
              </a:r>
              <a:r>
                <a:rPr lang="zh-CN" altLang="en-US" sz="1600" b="1"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rPr>
                <a:t>万美元加密资产；报道还梳理了这类“行走马戏团”式直播如何频繁跨频道出现。</a:t>
              </a:r>
              <a:endParaRPr lang="zh-CN" altLang="en-US" sz="1600" dirty="0">
                <a:solidFill>
                  <a:schemeClr val="bg1"/>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endParaRPr>
            </a:p>
          </p:txBody>
        </p:sp>
      </p:grpSp>
      <p:sp>
        <p:nvSpPr>
          <p:cNvPr id="5" name="文本框 4"/>
          <p:cNvSpPr txBox="1"/>
          <p:nvPr/>
        </p:nvSpPr>
        <p:spPr>
          <a:xfrm>
            <a:off x="2368550" y="6472555"/>
            <a:ext cx="9203690" cy="337185"/>
          </a:xfrm>
          <a:prstGeom prst="rect">
            <a:avLst/>
          </a:prstGeom>
          <a:noFill/>
        </p:spPr>
        <p:txBody>
          <a:bodyPr wrap="square" rtlCol="0">
            <a:spAutoFit/>
          </a:bodyPr>
          <a:p>
            <a:r>
              <a:rPr lang="zh-CN" altLang="en-US" sz="1600" b="1" dirty="0">
                <a:solidFill>
                  <a:srgbClr val="FF0000"/>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sym typeface="+mn-ea"/>
              </a:rPr>
              <a:t>这反映出深伪技术用于诈骗的手段愈发多样，不法分子利用公众对名人的信任和加密货币的热度行骗</a:t>
            </a:r>
            <a:endParaRPr lang="zh-CN" altLang="en-US" sz="1600" b="1" dirty="0">
              <a:solidFill>
                <a:srgbClr val="FF0000"/>
              </a:solidFill>
              <a:effectLst>
                <a:outerShdw blurRad="38100" dist="38100" dir="2700000" algn="tl">
                  <a:srgbClr val="000000">
                    <a:alpha val="43137"/>
                  </a:srgbClr>
                </a:outerShdw>
              </a:effectLst>
              <a:latin typeface="Microsoft YaHei UI" panose="020B0503020204020204" charset="-122"/>
              <a:ea typeface="Microsoft YaHei UI" panose="020B0503020204020204" charset="-122"/>
              <a:sym typeface="+mn-ea"/>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9752" y="609603"/>
            <a:ext cx="11112502" cy="761997"/>
          </a:xfrm>
          <a:noFill/>
        </p:spPr>
        <p:txBody>
          <a:bodyPr lIns="0" tIns="0" rIns="0" bIns="0" anchor="t">
            <a:noAutofit/>
          </a:bodyPr>
          <a:lstStyle/>
          <a:p>
            <a:pPr>
              <a:lnSpc>
                <a:spcPct val="114000"/>
              </a:lnSpc>
            </a:pPr>
            <a:r>
              <a:rPr lang="zh-CN" altLang="en-US" sz="3200" b="1" dirty="0">
                <a:solidFill>
                  <a:schemeClr val="tx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rPr>
              <a:t>案例二：</a:t>
            </a:r>
            <a:r>
              <a:rPr lang="zh-CN" altLang="en-US" sz="3200" b="1" dirty="0"/>
              <a:t> </a:t>
            </a:r>
            <a:r>
              <a:rPr lang="en-US" altLang="zh-CN" sz="3200" b="1" dirty="0"/>
              <a:t>AI</a:t>
            </a:r>
            <a:r>
              <a:rPr lang="zh-CN" altLang="en-US" sz="3200" b="1" dirty="0"/>
              <a:t>网红与“拟人代言”伦理</a:t>
            </a:r>
            <a:endParaRPr lang="zh-CN" altLang="en-US" sz="3200" b="1" dirty="0">
              <a:solidFill>
                <a:schemeClr val="tx1"/>
              </a:solidFill>
              <a:effectLst>
                <a:outerShdw blurRad="38100" dist="19050" dir="2700000" algn="tl" rotWithShape="0">
                  <a:schemeClr val="dk1">
                    <a:alpha val="40000"/>
                  </a:schemeClr>
                </a:outerShdw>
              </a:effectLst>
              <a:latin typeface="Microsoft YaHei UI" panose="020B0503020204020204" charset="-122"/>
              <a:ea typeface="Microsoft YaHei UI" panose="020B0503020204020204" charset="-122"/>
              <a:sym typeface="+mn-ea"/>
            </a:endParaRPr>
          </a:p>
        </p:txBody>
      </p:sp>
      <p:sp>
        <p:nvSpPr>
          <p:cNvPr id="3" name="任意多边形 2"/>
          <p:cNvSpPr/>
          <p:nvPr>
            <p:custDataLst>
              <p:tags r:id="rId2"/>
            </p:custDataLst>
          </p:nvPr>
        </p:nvSpPr>
        <p:spPr>
          <a:xfrm>
            <a:off x="480848" y="1565023"/>
            <a:ext cx="2797657" cy="4683374"/>
          </a:xfrm>
          <a:custGeom>
            <a:avLst/>
            <a:gdLst>
              <a:gd name="connisteX0" fmla="*/ 0 w 102658"/>
              <a:gd name="connsiteY0" fmla="*/ 203197 h 61383"/>
              <a:gd name="connisteX1" fmla="*/ 203197 w 102658"/>
              <a:gd name="connsiteY1" fmla="*/ 0 h 61383"/>
              <a:gd name="connisteX2" fmla="*/ 7391396 w 102658"/>
              <a:gd name="connsiteY2" fmla="*/ 0 h 61383"/>
              <a:gd name="connisteX3" fmla="*/ 7391396 w 102658"/>
              <a:gd name="connsiteY3" fmla="*/ 4419596 h 61383"/>
              <a:gd name="connisteX4" fmla="*/ 203197 w 102658"/>
              <a:gd name="connsiteY4" fmla="*/ 4419596 h 61383"/>
              <a:gd name="connisteX5" fmla="*/ 0 w 102658"/>
              <a:gd name="connsiteY5" fmla="*/ 4216398 h 61383"/>
              <a:gd name="connisteX6" fmla="*/ 0 w 102658"/>
              <a:gd name="connsiteY6" fmla="*/ 203197 h 613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391397" h="4419597">
                <a:moveTo>
                  <a:pt x="0" y="203198"/>
                </a:moveTo>
                <a:cubicBezTo>
                  <a:pt x="0" y="90974"/>
                  <a:pt x="90974" y="0"/>
                  <a:pt x="203198" y="0"/>
                </a:cubicBezTo>
                <a:lnTo>
                  <a:pt x="7391397" y="0"/>
                </a:lnTo>
                <a:lnTo>
                  <a:pt x="7391397" y="4419597"/>
                </a:lnTo>
                <a:lnTo>
                  <a:pt x="203198" y="4419597"/>
                </a:lnTo>
                <a:cubicBezTo>
                  <a:pt x="90974" y="4419597"/>
                  <a:pt x="0" y="4328632"/>
                  <a:pt x="0" y="4216399"/>
                </a:cubicBezTo>
                <a:lnTo>
                  <a:pt x="0" y="203198"/>
                </a:lnTo>
                <a:close/>
              </a:path>
            </a:pathLst>
          </a:custGeom>
          <a:ln>
            <a:noFill/>
          </a:ln>
          <a:effectLst>
            <a:outerShdw blurRad="190500" algn="tl" rotWithShape="0">
              <a:srgbClr val="000000">
                <a:alpha val="7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custDataLst>
              <p:tags r:id="rId3"/>
            </p:custDataLst>
          </p:nvPr>
        </p:nvSpPr>
        <p:spPr>
          <a:xfrm>
            <a:off x="898635" y="2056335"/>
            <a:ext cx="2215054" cy="3687872"/>
          </a:xfrm>
          <a:prstGeom prst="rect">
            <a:avLst/>
          </a:prstGeom>
          <a:ln>
            <a:noFill/>
          </a:ln>
          <a:effectLst>
            <a:outerShdw blurRad="190500" algn="tl" rotWithShape="0">
              <a:srgbClr val="000000">
                <a:alpha val="70000"/>
              </a:srgbClr>
            </a:outerShdw>
          </a:effectLst>
        </p:spPr>
        <p:txBody>
          <a:bodyPr wrap="square" lIns="0" tIns="0" rIns="0" bIns="0" rtlCol="0" anchor="t">
            <a:noAutofit/>
          </a:bodyPr>
          <a:lstStyle/>
          <a:p>
            <a:pPr>
              <a:lnSpc>
                <a:spcPct val="150000"/>
              </a:lnSpc>
            </a:pPr>
            <a:r>
              <a:rPr lang="zh-CN" altLang="en-US" sz="1600" b="1" dirty="0">
                <a:solidFill>
                  <a:schemeClr val="bg1"/>
                </a:solidFill>
              </a:rPr>
              <a:t>现象</a:t>
            </a:r>
            <a:r>
              <a:rPr lang="zh-CN" altLang="en-US" sz="1600" dirty="0">
                <a:solidFill>
                  <a:schemeClr val="bg1"/>
                </a:solidFill>
              </a:rPr>
              <a:t>：</a:t>
            </a:r>
            <a:r>
              <a:rPr lang="en-US" altLang="zh-CN" sz="1600" dirty="0">
                <a:solidFill>
                  <a:schemeClr val="bg1"/>
                </a:solidFill>
              </a:rPr>
              <a:t>AI</a:t>
            </a:r>
            <a:r>
              <a:rPr lang="zh-CN" altLang="en-US" sz="1600" dirty="0">
                <a:solidFill>
                  <a:schemeClr val="bg1"/>
                </a:solidFill>
              </a:rPr>
              <a:t>虚拟人</a:t>
            </a:r>
            <a:r>
              <a:rPr lang="en-US" altLang="zh-CN" sz="1600" dirty="0">
                <a:solidFill>
                  <a:schemeClr val="bg1"/>
                </a:solidFill>
              </a:rPr>
              <a:t>/</a:t>
            </a:r>
            <a:r>
              <a:rPr lang="zh-CN" altLang="en-US" sz="1600" dirty="0">
                <a:solidFill>
                  <a:schemeClr val="bg1"/>
                </a:solidFill>
              </a:rPr>
              <a:t>网红参与代言、营造人设。</a:t>
            </a:r>
            <a:endParaRPr lang="en-US" altLang="zh-CN" sz="1600" dirty="0">
              <a:solidFill>
                <a:schemeClr val="bg1"/>
              </a:solidFill>
            </a:endParaRPr>
          </a:p>
          <a:p>
            <a:pPr>
              <a:lnSpc>
                <a:spcPct val="150000"/>
              </a:lnSpc>
            </a:pPr>
            <a:endParaRPr lang="zh-CN" altLang="en-US" sz="1600" dirty="0">
              <a:solidFill>
                <a:schemeClr val="bg1"/>
              </a:solidFill>
            </a:endParaRPr>
          </a:p>
          <a:p>
            <a:pPr>
              <a:lnSpc>
                <a:spcPct val="150000"/>
              </a:lnSpc>
            </a:pPr>
            <a:r>
              <a:rPr lang="zh-CN" altLang="en-US" sz="1600" b="1" dirty="0">
                <a:solidFill>
                  <a:schemeClr val="bg1"/>
                </a:solidFill>
              </a:rPr>
              <a:t>风险</a:t>
            </a:r>
            <a:r>
              <a:rPr lang="zh-CN" altLang="en-US" sz="1600" dirty="0">
                <a:solidFill>
                  <a:schemeClr val="bg1"/>
                </a:solidFill>
              </a:rPr>
              <a:t>：误导性披露（把</a:t>
            </a:r>
            <a:r>
              <a:rPr lang="en-US" altLang="zh-CN" sz="1600" dirty="0">
                <a:solidFill>
                  <a:schemeClr val="bg1"/>
                </a:solidFill>
              </a:rPr>
              <a:t>AI</a:t>
            </a:r>
            <a:r>
              <a:rPr lang="zh-CN" altLang="en-US" sz="1600" dirty="0">
                <a:solidFill>
                  <a:schemeClr val="bg1"/>
                </a:solidFill>
              </a:rPr>
              <a:t>当真人）、数据收集与画像、未成年人影响</a:t>
            </a:r>
            <a:endParaRPr lang="en-US" altLang="zh-CN" sz="1600" dirty="0">
              <a:solidFill>
                <a:schemeClr val="bg1"/>
              </a:solidFill>
            </a:endParaRPr>
          </a:p>
          <a:p>
            <a:pPr>
              <a:lnSpc>
                <a:spcPct val="150000"/>
              </a:lnSpc>
            </a:pPr>
            <a:endParaRPr lang="zh-CN" altLang="en-US" sz="1600" dirty="0">
              <a:solidFill>
                <a:schemeClr val="bg1"/>
              </a:solidFill>
            </a:endParaRPr>
          </a:p>
          <a:p>
            <a:pPr>
              <a:lnSpc>
                <a:spcPct val="150000"/>
              </a:lnSpc>
            </a:pPr>
            <a:r>
              <a:rPr lang="zh-CN" altLang="en-US" sz="1600" b="1" dirty="0">
                <a:solidFill>
                  <a:schemeClr val="bg1"/>
                </a:solidFill>
              </a:rPr>
              <a:t>品牌议题</a:t>
            </a:r>
            <a:r>
              <a:rPr lang="zh-CN" altLang="en-US" sz="1600" dirty="0">
                <a:solidFill>
                  <a:schemeClr val="bg1"/>
                </a:solidFill>
              </a:rPr>
              <a:t>：网民信任与好感的双刃剑效应（不同人群差异显著）</a:t>
            </a:r>
            <a:endParaRPr lang="en-US" altLang="zh-CN" sz="1600" dirty="0">
              <a:solidFill>
                <a:schemeClr val="bg1"/>
              </a:solidFill>
            </a:endParaRPr>
          </a:p>
        </p:txBody>
      </p:sp>
      <p:sp>
        <p:nvSpPr>
          <p:cNvPr id="14" name="任意多边形 13"/>
          <p:cNvSpPr/>
          <p:nvPr>
            <p:custDataLst>
              <p:tags r:id="rId4"/>
            </p:custDataLst>
          </p:nvPr>
        </p:nvSpPr>
        <p:spPr>
          <a:xfrm>
            <a:off x="5206996" y="0"/>
            <a:ext cx="1778000" cy="202565"/>
          </a:xfrm>
          <a:custGeom>
            <a:avLst/>
            <a:gdLst>
              <a:gd name="connisteX0" fmla="*/ 0 w 24694"/>
              <a:gd name="connsiteY0" fmla="*/ 0 h 2822"/>
              <a:gd name="connisteX1" fmla="*/ 1777995 w 24694"/>
              <a:gd name="connsiteY1" fmla="*/ 0 h 2822"/>
              <a:gd name="connisteX2" fmla="*/ 1777995 w 24694"/>
              <a:gd name="connsiteY2" fmla="*/ 0 h 2822"/>
              <a:gd name="connisteX3" fmla="*/ 1574797 w 24694"/>
              <a:gd name="connsiteY3" fmla="*/ 203197 h 2822"/>
              <a:gd name="connisteX4" fmla="*/ 203197 w 24694"/>
              <a:gd name="connsiteY4" fmla="*/ 203197 h 2822"/>
              <a:gd name="connisteX5" fmla="*/ 0 w 24694"/>
              <a:gd name="connsiteY5" fmla="*/ 0 h 2822"/>
              <a:gd name="connisteX6" fmla="*/ 0 w 24694"/>
              <a:gd name="connsiteY6" fmla="*/ 0 h 2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1777996" h="203198">
                <a:moveTo>
                  <a:pt x="0" y="0"/>
                </a:moveTo>
                <a:lnTo>
                  <a:pt x="1777996" y="0"/>
                </a:lnTo>
                <a:lnTo>
                  <a:pt x="1777996" y="0"/>
                </a:lnTo>
                <a:cubicBezTo>
                  <a:pt x="1777996" y="112224"/>
                  <a:pt x="1687031" y="203198"/>
                  <a:pt x="1574798" y="203198"/>
                </a:cubicBezTo>
                <a:lnTo>
                  <a:pt x="203198" y="203198"/>
                </a:lnTo>
                <a:cubicBezTo>
                  <a:pt x="90974" y="203198"/>
                  <a:pt x="0" y="112224"/>
                  <a:pt x="0" y="0"/>
                </a:cubicBez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600"/>
          </a:p>
        </p:txBody>
      </p:sp>
      <p:pic>
        <p:nvPicPr>
          <p:cNvPr id="5" name="图片 4" descr="36c24f2add9d799e0024cc424c01ed02"/>
          <p:cNvPicPr>
            <a:picLocks noChangeAspect="1"/>
          </p:cNvPicPr>
          <p:nvPr/>
        </p:nvPicPr>
        <p:blipFill>
          <a:blip r:embed="rId5"/>
          <a:stretch>
            <a:fillRect/>
          </a:stretch>
        </p:blipFill>
        <p:spPr>
          <a:xfrm>
            <a:off x="3460631" y="1552148"/>
            <a:ext cx="2891408" cy="4696247"/>
          </a:xfrm>
          <a:prstGeom prst="rect">
            <a:avLst/>
          </a:prstGeom>
          <a:ln>
            <a:noFill/>
          </a:ln>
          <a:effectLst>
            <a:outerShdw blurRad="190500" algn="tl" rotWithShape="0">
              <a:srgbClr val="000000">
                <a:alpha val="70000"/>
              </a:srgbClr>
            </a:outerShdw>
          </a:effectLst>
        </p:spPr>
      </p:pic>
      <p:pic>
        <p:nvPicPr>
          <p:cNvPr id="6" name="图片 5" descr="1eda08f5cfe2c9398b74e99d083f74d4"/>
          <p:cNvPicPr>
            <a:picLocks noChangeAspect="1"/>
          </p:cNvPicPr>
          <p:nvPr/>
        </p:nvPicPr>
        <p:blipFill>
          <a:blip r:embed="rId6"/>
          <a:stretch>
            <a:fillRect/>
          </a:stretch>
        </p:blipFill>
        <p:spPr>
          <a:xfrm>
            <a:off x="6534166" y="1542936"/>
            <a:ext cx="2114172" cy="4724054"/>
          </a:xfrm>
          <a:prstGeom prst="rect">
            <a:avLst/>
          </a:prstGeom>
          <a:ln>
            <a:noFill/>
          </a:ln>
          <a:effectLst>
            <a:outerShdw blurRad="190500" algn="tl" rotWithShape="0">
              <a:srgbClr val="000000">
                <a:alpha val="70000"/>
              </a:srgbClr>
            </a:outerShdw>
          </a:effectLst>
        </p:spPr>
      </p:pic>
      <p:pic>
        <p:nvPicPr>
          <p:cNvPr id="8" name="图片 7" descr="8d9a46947dfd6153a877d16bf1533de1"/>
          <p:cNvPicPr>
            <a:picLocks noChangeAspect="1"/>
          </p:cNvPicPr>
          <p:nvPr/>
        </p:nvPicPr>
        <p:blipFill>
          <a:blip r:embed="rId7"/>
          <a:stretch>
            <a:fillRect/>
          </a:stretch>
        </p:blipFill>
        <p:spPr>
          <a:xfrm>
            <a:off x="8894817" y="1565023"/>
            <a:ext cx="2126992" cy="4683372"/>
          </a:xfrm>
          <a:prstGeom prst="rect">
            <a:avLst/>
          </a:prstGeom>
          <a:ln>
            <a:noFill/>
          </a:ln>
          <a:effectLst>
            <a:outerShdw blurRad="190500" algn="tl" rotWithShape="0">
              <a:srgbClr val="000000">
                <a:alpha val="70000"/>
              </a:srgbClr>
            </a:outerShdw>
          </a:effectLst>
        </p:spPr>
      </p:pic>
    </p:spTree>
    <p:custDataLst>
      <p:tags r:id="rId8"/>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3.xml><?xml version="1.0" encoding="utf-8"?>
<p:tagLst xmlns:p="http://schemas.openxmlformats.org/presentationml/2006/main">
  <p:tag name="KSO_WM_BEAUTIFY_FLAG" val="#wm#"/>
  <p:tag name="KSO_WM_UNIT_INDEX" val="1"/>
  <p:tag name="KSO_WM_UNIT_TYPE" val="i"/>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BEAUTIFY_FLAG" val="#wm#"/>
  <p:tag name="KSO_WM_UNIT_INDEX" val="2"/>
  <p:tag name="KSO_WM_UNIT_TYPE" val="i"/>
</p:tagLst>
</file>

<file path=ppt/tags/tag137.xml><?xml version="1.0" encoding="utf-8"?>
<p:tagLst xmlns:p="http://schemas.openxmlformats.org/presentationml/2006/main">
  <p:tag name="KSO_WM_BEAUTIFY_FLAG" val="#wm#"/>
  <p:tag name="KSO_WM_UNIT_INDEX" val="3"/>
  <p:tag name="KSO_WM_UNIT_TYPE" val="i"/>
</p:tagLst>
</file>

<file path=ppt/tags/tag138.xml><?xml version="1.0" encoding="utf-8"?>
<p:tagLst xmlns:p="http://schemas.openxmlformats.org/presentationml/2006/main">
  <p:tag name="KSO_WM_BEAUTIFY_FLAG" val="#wm#"/>
  <p:tag name="KSO_WM_UNIT_INDEX" val="4"/>
  <p:tag name="KSO_WM_UNIT_TYPE" val="i"/>
</p:tagLst>
</file>

<file path=ppt/tags/tag139.xml><?xml version="1.0" encoding="utf-8"?>
<p:tagLst xmlns:p="http://schemas.openxmlformats.org/presentationml/2006/main">
  <p:tag name="KSO_WM_BEAUTIFY_FLAG" val="#wm#"/>
  <p:tag name="KSO_WM_UNIT_INDEX" val="5"/>
  <p:tag name="KSO_WM_UNIT_TYPE" val="i"/>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UNIT_INDEX" val="6"/>
  <p:tag name="KSO_WM_UNIT_TYPE" val="i"/>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BEAUTIFY_FLAG" val="#wm#"/>
  <p:tag name="KSO_WM_UNIT_INDEX" val="1"/>
  <p:tag name="KSO_WM_UNIT_TYPE" val="b"/>
</p:tagLst>
</file>

<file path=ppt/tags/tag143.xml><?xml version="1.0" encoding="utf-8"?>
<p:tagLst xmlns:p="http://schemas.openxmlformats.org/presentationml/2006/main">
  <p:tag name="KSO_WM_BEAUTIFY_FLAG" val="#wm#"/>
  <p:tag name="KSO_WM_UNIT_INDEX" val="1"/>
  <p:tag name="KSO_WM_UNIT_TYPE" val="a"/>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7cba8f96648ba84e"/>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UNIT_INDEX" val="1"/>
  <p:tag name="KSO_WM_UNIT_TYPE" val="i"/>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4.xml><?xml version="1.0" encoding="utf-8"?>
<p:tagLst xmlns:p="http://schemas.openxmlformats.org/presentationml/2006/main">
  <p:tag name="KSO_WM_BEAUTIFY_FLAG" val="#wm#"/>
  <p:tag name="KSO_WM_UNIT_INDEX" val="2"/>
  <p:tag name="KSO_WM_UNIT_TYPE" val="i"/>
</p:tagLst>
</file>

<file path=ppt/tags/tag155.xml><?xml version="1.0" encoding="utf-8"?>
<p:tagLst xmlns:p="http://schemas.openxmlformats.org/presentationml/2006/main">
  <p:tag name="KSO_WM_BEAUTIFY_FLAG" val="#wm#"/>
  <p:tag name="KSO_WM_UNIT_INDEX" val="3"/>
  <p:tag name="KSO_WM_UNIT_TYPE" val="i"/>
</p:tagLst>
</file>

<file path=ppt/tags/tag156.xml><?xml version="1.0" encoding="utf-8"?>
<p:tagLst xmlns:p="http://schemas.openxmlformats.org/presentationml/2006/main">
  <p:tag name="KSO_WM_BEAUTIFY_FLAG" val="#wm#"/>
  <p:tag name="KSO_WM_UNIT_INDEX" val="4"/>
  <p:tag name="KSO_WM_UNIT_TYPE" val="i"/>
</p:tagLst>
</file>

<file path=ppt/tags/tag157.xml><?xml version="1.0" encoding="utf-8"?>
<p:tagLst xmlns:p="http://schemas.openxmlformats.org/presentationml/2006/main">
  <p:tag name="KSO_WM_BEAUTIFY_FLAG" val="#wm#"/>
  <p:tag name="KSO_WM_UNIT_INDEX" val="5"/>
  <p:tag name="KSO_WM_UNIT_TYPE" val="i"/>
</p:tagLst>
</file>

<file path=ppt/tags/tag158.xml><?xml version="1.0" encoding="utf-8"?>
<p:tagLst xmlns:p="http://schemas.openxmlformats.org/presentationml/2006/main">
  <p:tag name="KSO_WM_BEAUTIFY_FLAG" val="#wm#"/>
  <p:tag name="KSO_WM_UNIT_INDEX" val="6"/>
  <p:tag name="KSO_WM_UNIT_TYPE" val="i"/>
</p:tagLst>
</file>

<file path=ppt/tags/tag159.xml><?xml version="1.0" encoding="utf-8"?>
<p:tagLst xmlns:p="http://schemas.openxmlformats.org/presentationml/2006/main">
  <p:tag name="KSO_WM_BEAUTIFY_FLAG" val="#wm#"/>
  <p:tag name="KSO_WM_UNIT_INDEX" val="7"/>
  <p:tag name="KSO_WM_UNIT_TYPE" val="i"/>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UNIT_INDEX" val="1"/>
  <p:tag name="KSO_WM_UNIT_SUBTYPE" val="c"/>
  <p:tag name="KSO_WM_UNIT_TYPE" val="f"/>
</p:tagLst>
</file>

<file path=ppt/tags/tag161.xml><?xml version="1.0" encoding="utf-8"?>
<p:tagLst xmlns:p="http://schemas.openxmlformats.org/presentationml/2006/main">
  <p:tag name="KSO_WM_BEAUTIFY_FLAG" val="#wm#"/>
  <p:tag name="KSO_WM_UNIT_INDEX" val="1"/>
  <p:tag name="KSO_WM_UNIT_TYPE" val="a"/>
</p:tagLst>
</file>

<file path=ppt/tags/tag162.xml><?xml version="1.0" encoding="utf-8"?>
<p:tagLst xmlns:p="http://schemas.openxmlformats.org/presentationml/2006/main">
  <p:tag name="KSO_WM_BEAUTIFY_FLAG" val="#wm#"/>
  <p:tag name="KSO_WM_UNIT_INDEX" val="2"/>
  <p:tag name="KSO_WM_UNIT_SUBTYPE" val="b"/>
  <p:tag name="KSO_WM_UNIT_TYPE" val="f"/>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8.xml><?xml version="1.0" encoding="utf-8"?>
<p:tagLst xmlns:p="http://schemas.openxmlformats.org/presentationml/2006/main">
  <p:tag name="KSO_WM_BEAUTIFY_FLAG" val="#wm#"/>
  <p:tag name="KSO_WM_UNIT_INDEX" val="1"/>
  <p:tag name="KSO_WM_UNIT_TYPE" val="i"/>
</p:tagLst>
</file>

<file path=ppt/tags/tag169.xml><?xml version="1.0" encoding="utf-8"?>
<p:tagLst xmlns:p="http://schemas.openxmlformats.org/presentationml/2006/main">
  <p:tag name="KSO_WM_BEAUTIFY_FLAG" val="#wm#"/>
  <p:tag name="KSO_WM_UNIT_INDEX" val="2"/>
  <p:tag name="KSO_WM_UNIT_TYPE" val="i"/>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UNIT_INDEX" val="1"/>
  <p:tag name="KSO_WM_UNIT_TYPE" val="a"/>
</p:tagLst>
</file>

<file path=ppt/tags/tag171.xml><?xml version="1.0" encoding="utf-8"?>
<p:tagLst xmlns:p="http://schemas.openxmlformats.org/presentationml/2006/main">
  <p:tag name="KSO_WM_BEAUTIFY_FLAG" val="#wm#"/>
  <p:tag name="KSO_WM_UNIT_INDEX" val="1"/>
  <p:tag name="KSO_WM_UNIT_TYPE" val="b"/>
</p:tagLst>
</file>

<file path=ppt/tags/tag172.xml><?xml version="1.0" encoding="utf-8"?>
<p:tagLst xmlns:p="http://schemas.openxmlformats.org/presentationml/2006/main">
  <p:tag name="KSO_WM_BEAUTIFY_FLAG" val="#wm#"/>
  <p:tag name="KSO_WM_UNIT_INDEX" val="1"/>
  <p:tag name="KSO_WM_UNIT_TYPE" val="i"/>
</p:tagLst>
</file>

<file path=ppt/tags/tag173.xml><?xml version="1.0" encoding="utf-8"?>
<p:tagLst xmlns:p="http://schemas.openxmlformats.org/presentationml/2006/main">
  <p:tag name="KSO_WM_BEAUTIFY_FLAG" val="#wm#"/>
  <p:tag name="KSO_WM_UNIT_INDEX" val="2"/>
  <p:tag name="KSO_WM_UNIT_TYPE" val="i"/>
</p:tagLst>
</file>

<file path=ppt/tags/tag174.xml><?xml version="1.0" encoding="utf-8"?>
<p:tagLst xmlns:p="http://schemas.openxmlformats.org/presentationml/2006/main">
  <p:tag name="KSO_WM_BEAUTIFY_FLAG" val="#wm#"/>
  <p:tag name="KSO_WM_UNIT_INDEX" val="3"/>
  <p:tag name="KSO_WM_UNIT_TYPE" val="i"/>
</p:tagLst>
</file>

<file path=ppt/tags/tag175.xml><?xml version="1.0" encoding="utf-8"?>
<p:tagLst xmlns:p="http://schemas.openxmlformats.org/presentationml/2006/main">
  <p:tag name="KSO_WM_BEAUTIFY_FLAG" val="#wm#"/>
  <p:tag name="KSO_WM_UNIT_INDEX" val="4"/>
  <p:tag name="KSO_WM_UNIT_TYPE" val="i"/>
</p:tagLst>
</file>

<file path=ppt/tags/tag176.xml><?xml version="1.0" encoding="utf-8"?>
<p:tagLst xmlns:p="http://schemas.openxmlformats.org/presentationml/2006/main">
  <p:tag name="KSO_WM_BEAUTIFY_FLAG" val="#wm#"/>
  <p:tag name="KSO_WM_UNIT_INDEX" val="5"/>
  <p:tag name="KSO_WM_UNIT_TYPE" val="i"/>
</p:tagLst>
</file>

<file path=ppt/tags/tag177.xml><?xml version="1.0" encoding="utf-8"?>
<p:tagLst xmlns:p="http://schemas.openxmlformats.org/presentationml/2006/main">
  <p:tag name="KSO_WM_BEAUTIFY_FLAG" val="#wm#"/>
  <p:tag name="KSO_WM_UNIT_INDEX" val="6"/>
  <p:tag name="KSO_WM_UNIT_TYPE" val="i"/>
</p:tagLst>
</file>

<file path=ppt/tags/tag178.xml><?xml version="1.0" encoding="utf-8"?>
<p:tagLst xmlns:p="http://schemas.openxmlformats.org/presentationml/2006/main">
  <p:tag name="KSO_WM_BEAUTIFY_FLAG" val="#wm#"/>
  <p:tag name="KSO_WM_UNIT_INDEX" val="7"/>
  <p:tag name="KSO_WM_UNIT_TYPE" val="i"/>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2.xml><?xml version="1.0" encoding="utf-8"?>
<p:tagLst xmlns:p="http://schemas.openxmlformats.org/presentationml/2006/main">
  <p:tag name="KSO_WM_BEAUTIFY_FLAG" val="#wm#"/>
  <p:tag name="KSO_WM_UNIT_INDEX" val="1"/>
  <p:tag name="KSO_WM_UNIT_TYPE" val="e"/>
</p:tagLst>
</file>

<file path=ppt/tags/tag183.xml><?xml version="1.0" encoding="utf-8"?>
<p:tagLst xmlns:p="http://schemas.openxmlformats.org/presentationml/2006/main">
  <p:tag name="KSO_WM_BEAUTIFY_FLAG" val="#wm#"/>
  <p:tag name="KSO_WM_UNIT_INDEX" val="1"/>
  <p:tag name="KSO_WM_UNIT_TYPE" val="a"/>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UNIT_INDEX" val="1"/>
  <p:tag name="KSO_WM_UNIT_TYPE" val="i"/>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p="http://schemas.openxmlformats.org/presentationml/2006/main">
  <p:tag name="KSO_WM_BEAUTIFY_FLAG" val="#wm#"/>
  <p:tag name="KSO_WM_UNIT_INDEX" val="2"/>
  <p:tag name="KSO_WM_UNIT_TYPE" val="i"/>
</p:tagLst>
</file>

<file path=ppt/tags/tag224.xml><?xml version="1.0" encoding="utf-8"?>
<p:tagLst xmlns:p="http://schemas.openxmlformats.org/presentationml/2006/main">
  <p:tag name="KSO_WM_BEAUTIFY_FLAG" val="#wm#"/>
  <p:tag name="KSO_WM_UNIT_INDEX" val="3"/>
  <p:tag name="KSO_WM_UNIT_TYPE" val="i"/>
</p:tagLst>
</file>

<file path=ppt/tags/tag225.xml><?xml version="1.0" encoding="utf-8"?>
<p:tagLst xmlns:p="http://schemas.openxmlformats.org/presentationml/2006/main">
  <p:tag name="KSO_WM_BEAUTIFY_FLAG" val="#wm#"/>
  <p:tag name="KSO_WM_UNIT_INDEX" val="4"/>
  <p:tag name="KSO_WM_UNIT_TYPE" val="i"/>
</p:tagLst>
</file>

<file path=ppt/tags/tag226.xml><?xml version="1.0" encoding="utf-8"?>
<p:tagLst xmlns:p="http://schemas.openxmlformats.org/presentationml/2006/main">
  <p:tag name="KSO_WM_BEAUTIFY_FLAG" val="#wm#"/>
  <p:tag name="KSO_WM_UNIT_INDEX" val="5"/>
  <p:tag name="KSO_WM_UNIT_TYPE" val="i"/>
</p:tagLst>
</file>

<file path=ppt/tags/tag227.xml><?xml version="1.0" encoding="utf-8"?>
<p:tagLst xmlns:p="http://schemas.openxmlformats.org/presentationml/2006/main">
  <p:tag name="KSO_WM_BEAUTIFY_FLAG" val="#wm#"/>
  <p:tag name="KSO_WM_UNIT_INDEX" val="6"/>
  <p:tag name="KSO_WM_UNIT_TYPE" val="i"/>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9.xml><?xml version="1.0" encoding="utf-8"?>
<p:tagLst xmlns:p="http://schemas.openxmlformats.org/presentationml/2006/main">
  <p:tag name="KSO_WM_BEAUTIFY_FLAG" val="#wm#"/>
  <p:tag name="KSO_WM_UNIT_INDEX" val="1"/>
  <p:tag name="KSO_WM_UNIT_TYPE" val="b"/>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wm#"/>
  <p:tag name="KSO_WM_UNIT_INDEX" val="1"/>
  <p:tag name="KSO_WM_UNIT_TYPE" val="a"/>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7cba8f96648ba84e"/>
</p:tagLst>
</file>

<file path=ppt/tags/tag237.xml><?xml version="1.0" encoding="utf-8"?>
<p:tagLst xmlns:p="http://schemas.openxmlformats.org/presentationml/2006/main">
  <p:tag name="KSO_WM_BEAUTIFY_FLAG" val="#wm#"/>
  <p:tag name="KSO_WM_UNIT_INDEX" val="1"/>
  <p:tag name="KSO_WM_UNIT_SUBTYPE" val="c"/>
  <p:tag name="KSO_WM_UNIT_TYPE" val="f"/>
</p:tagLst>
</file>

<file path=ppt/tags/tag238.xml><?xml version="1.0" encoding="utf-8"?>
<p:tagLst xmlns:p="http://schemas.openxmlformats.org/presentationml/2006/main">
  <p:tag name="KSO_WM_BEAUTIFY_FLAG" val="#wm#"/>
  <p:tag name="KSO_WM_UNIT_INDEX" val="1"/>
  <p:tag name="KSO_WM_UNIT_TYPE" val="a"/>
</p:tagLst>
</file>

<file path=ppt/tags/tag239.xml><?xml version="1.0" encoding="utf-8"?>
<p:tagLst xmlns:p="http://schemas.openxmlformats.org/presentationml/2006/main">
  <p:tag name="KSO_WM_BEAUTIFY_FLAG" val="#wm#"/>
  <p:tag name="KSO_WM_UNIT_INDEX" val="2"/>
  <p:tag name="KSO_WM_UNIT_SUBTYPE" val="b"/>
  <p:tag name="KSO_WM_UNIT_TYPE" val="f"/>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FIGMA_LIMIT" val=""/>
  <p:tag name="KSO_WM_FIGMA_SLIDE_GROUP" val="1"/>
  <p:tag name="KSO_WM_SLIDE_TYPE" val="title"/>
  <p:tag name="KSO_WM_TEMPLATE_SUBCATEGORY" val="29"/>
  <p:tag name="KSO_WM_TEMPLATE_FIGMA_ID" val="7cba8f96648ba84e"/>
</p:tagLst>
</file>

<file path=ppt/tags/tag241.xml><?xml version="1.0" encoding="utf-8"?>
<p:tagLst xmlns:p="http://schemas.openxmlformats.org/presentationml/2006/main">
  <p:tag name="KSO_WM_BEAUTIFY_FLAG" val="#wm#"/>
  <p:tag name="KSO_WM_UNIT_INDEX" val="1"/>
  <p:tag name="KSO_WM_UNIT_TYPE" val="a"/>
</p:tagLst>
</file>

<file path=ppt/tags/tag242.xml><?xml version="1.0" encoding="utf-8"?>
<p:tagLst xmlns:p="http://schemas.openxmlformats.org/presentationml/2006/main">
  <p:tag name="KSO_WM_BEAUTIFY_FLAG" val="#wm#"/>
  <p:tag name="KSO_WM_UNIT_INDEX" val="1"/>
  <p:tag name="KSO_WM_UNIT_TYPE" val="b"/>
</p:tagLst>
</file>

<file path=ppt/tags/tag243.xml><?xml version="1.0" encoding="utf-8"?>
<p:tagLst xmlns:p="http://schemas.openxmlformats.org/presentationml/2006/main">
  <p:tag name="KSO_WM_DIAGRAM_VIRTUALLY_FRAME" val="{&quot;height&quot;:191.35,&quot;left&quot;:294.3,&quot;top&quot;:194.1,&quot;width&quot;:619.7}"/>
</p:tagLst>
</file>

<file path=ppt/tags/tag244.xml><?xml version="1.0" encoding="utf-8"?>
<p:tagLst xmlns:p="http://schemas.openxmlformats.org/presentationml/2006/main">
  <p:tag name="KSO_WM_BEAUTIFY_FLAG" val="#wm#"/>
  <p:tag name="KSO_WM_DIAGRAM_GROUP_CODE" val="1"/>
  <p:tag name="KSO_WM_UNIT_INDEX" val="1_1_1"/>
  <p:tag name="KSO_WM_UNIT_SUBTYPE" val="d"/>
  <p:tag name="KSO_WM_UNIT_TYPE" val="l_h_i"/>
  <p:tag name="KSO_WM_SLIDE_FIGMA_DIAGRAM" val="1"/>
  <p:tag name="KSO_WM_DIAGRAM_VIRTUALLY_FRAME" val="{&quot;height&quot;:191.35,&quot;left&quot;:294.3,&quot;top&quot;:194.1,&quot;width&quot;:619.7}"/>
</p:tagLst>
</file>

<file path=ppt/tags/tag245.xml><?xml version="1.0" encoding="utf-8"?>
<p:tagLst xmlns:p="http://schemas.openxmlformats.org/presentationml/2006/main">
  <p:tag name="KSO_WM_BEAUTIFY_FLAG" val="#wm#"/>
  <p:tag name="KSO_WM_DIAGRAM_GROUP_CODE" val="1"/>
  <p:tag name="KSO_WM_UNIT_INDEX" val="1_1_2"/>
  <p:tag name="KSO_WM_UNIT_TYPE" val="l_h_i"/>
  <p:tag name="KSO_WM_SLIDE_FIGMA_DIAGRAM" val="1"/>
  <p:tag name="KSO_WM_DIAGRAM_VIRTUALLY_FRAME" val="{&quot;height&quot;:191.35,&quot;left&quot;:294.3,&quot;top&quot;:194.1,&quot;width&quot;:619.7}"/>
</p:tagLst>
</file>

<file path=ppt/tags/tag246.xml><?xml version="1.0" encoding="utf-8"?>
<p:tagLst xmlns:p="http://schemas.openxmlformats.org/presentationml/2006/main">
  <p:tag name="KSO_WM_BEAUTIFY_FLAG" val="#wm#"/>
  <p:tag name="KSO_WM_DIAGRAM_GROUP_CODE" val="1"/>
  <p:tag name="KSO_WM_UNIT_INDEX" val="1_1_1"/>
  <p:tag name="KSO_WM_UNIT_PRESET_TEXT" val="单击此处添加标题内容"/>
  <p:tag name="KSO_WM_UNIT_TEXT_TYPE" val="1"/>
  <p:tag name="KSO_WM_UNIT_TYPE" val="l_h_a"/>
  <p:tag name="KSO_WM_SLIDE_FIGMA_DIAGRAM" val="1"/>
  <p:tag name="KSO_WM_DIAGRAM_VIRTUALLY_FRAME" val="{&quot;height&quot;:191.35,&quot;left&quot;:294.3,&quot;top&quot;:194.1,&quot;width&quot;:619.7}"/>
</p:tagLst>
</file>

<file path=ppt/tags/tag247.xml><?xml version="1.0" encoding="utf-8"?>
<p:tagLst xmlns:p="http://schemas.openxmlformats.org/presentationml/2006/main">
  <p:tag name="KSO_WM_BEAUTIFY_FLAG" val="#wm#"/>
  <p:tag name="KSO_WM_DIAGRAM_GROUP_CODE" val="1"/>
  <p:tag name="KSO_WM_UNIT_INDEX" val="1_2_1"/>
  <p:tag name="KSO_WM_UNIT_SUBTYPE" val="d"/>
  <p:tag name="KSO_WM_UNIT_TYPE" val="l_h_i"/>
  <p:tag name="KSO_WM_SLIDE_FIGMA_DIAGRAM" val="1"/>
  <p:tag name="KSO_WM_DIAGRAM_VIRTUALLY_FRAME" val="{&quot;height&quot;:191.35,&quot;left&quot;:294.3,&quot;top&quot;:194.1,&quot;width&quot;:619.7}"/>
</p:tagLst>
</file>

<file path=ppt/tags/tag248.xml><?xml version="1.0" encoding="utf-8"?>
<p:tagLst xmlns:p="http://schemas.openxmlformats.org/presentationml/2006/main">
  <p:tag name="KSO_WM_BEAUTIFY_FLAG" val="#wm#"/>
  <p:tag name="KSO_WM_DIAGRAM_GROUP_CODE" val="1"/>
  <p:tag name="KSO_WM_UNIT_INDEX" val="1_2_1"/>
  <p:tag name="KSO_WM_UNIT_PRESET_TEXT" val="单击此处添加标题内容"/>
  <p:tag name="KSO_WM_UNIT_TEXT_TYPE" val="1"/>
  <p:tag name="KSO_WM_UNIT_TYPE" val="l_h_a"/>
  <p:tag name="KSO_WM_SLIDE_FIGMA_DIAGRAM" val="1"/>
  <p:tag name="KSO_WM_DIAGRAM_VIRTUALLY_FRAME" val="{&quot;height&quot;:191.35,&quot;left&quot;:294.3,&quot;top&quot;:194.1,&quot;width&quot;:619.7}"/>
</p:tagLst>
</file>

<file path=ppt/tags/tag249.xml><?xml version="1.0" encoding="utf-8"?>
<p:tagLst xmlns:p="http://schemas.openxmlformats.org/presentationml/2006/main">
  <p:tag name="KSO_WM_BEAUTIFY_FLAG" val="#wm#"/>
  <p:tag name="KSO_WM_DIAGRAM_GROUP_CODE" val="1"/>
  <p:tag name="KSO_WM_UNIT_INDEX" val="1_3_1"/>
  <p:tag name="KSO_WM_UNIT_SUBTYPE" val="d"/>
  <p:tag name="KSO_WM_UNIT_TYPE" val="l_h_i"/>
  <p:tag name="KSO_WM_SLIDE_FIGMA_DIAGRAM" val="1"/>
  <p:tag name="KSO_WM_DIAGRAM_VIRTUALLY_FRAME" val="{&quot;height&quot;:191.35,&quot;left&quot;:294.3,&quot;top&quot;:194.1,&quot;width&quot;:619.7}"/>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wm#"/>
  <p:tag name="KSO_WM_DIAGRAM_GROUP_CODE" val="1"/>
  <p:tag name="KSO_WM_UNIT_INDEX" val="1_3_1"/>
  <p:tag name="KSO_WM_UNIT_PRESET_TEXT" val="单击此处添加标题内容"/>
  <p:tag name="KSO_WM_UNIT_TEXT_TYPE" val="1"/>
  <p:tag name="KSO_WM_UNIT_TYPE" val="l_h_a"/>
  <p:tag name="KSO_WM_SLIDE_FIGMA_DIAGRAM" val="1"/>
  <p:tag name="KSO_WM_DIAGRAM_VIRTUALLY_FRAME" val="{&quot;height&quot;:191.35,&quot;left&quot;:294.3,&quot;top&quot;:194.1,&quot;width&quot;:619.7}"/>
</p:tagLst>
</file>

<file path=ppt/tags/tag251.xml><?xml version="1.0" encoding="utf-8"?>
<p:tagLst xmlns:p="http://schemas.openxmlformats.org/presentationml/2006/main">
  <p:tag name="KSO_WM_BEAUTIFY_FLAG" val="#wm#"/>
  <p:tag name="KSO_WM_DIAGRAM_GROUP_CODE" val="1"/>
  <p:tag name="KSO_WM_UNIT_INDEX" val="1_4_1"/>
  <p:tag name="KSO_WM_UNIT_SUBTYPE" val="d"/>
  <p:tag name="KSO_WM_UNIT_TYPE" val="l_h_i"/>
  <p:tag name="KSO_WM_SLIDE_FIGMA_DIAGRAM" val="1"/>
  <p:tag name="KSO_WM_DIAGRAM_VIRTUALLY_FRAME" val="{&quot;height&quot;:191.35,&quot;left&quot;:294.3,&quot;top&quot;:194.1,&quot;width&quot;:619.7}"/>
</p:tagLst>
</file>

<file path=ppt/tags/tag252.xml><?xml version="1.0" encoding="utf-8"?>
<p:tagLst xmlns:p="http://schemas.openxmlformats.org/presentationml/2006/main">
  <p:tag name="KSO_WM_BEAUTIFY_FLAG" val="#wm#"/>
  <p:tag name="KSO_WM_DIAGRAM_GROUP_CODE" val="1"/>
  <p:tag name="KSO_WM_UNIT_INDEX" val="1_4_1"/>
  <p:tag name="KSO_WM_UNIT_PRESET_TEXT" val="单击此处添加标题内容"/>
  <p:tag name="KSO_WM_UNIT_TEXT_TYPE" val="1"/>
  <p:tag name="KSO_WM_UNIT_TYPE" val="l_h_a"/>
  <p:tag name="KSO_WM_SLIDE_FIGMA_DIAGRAM" val="1"/>
  <p:tag name="KSO_WM_DIAGRAM_VIRTUALLY_FRAME" val="{&quot;height&quot;:191.35,&quot;left&quot;:294.3,&quot;top&quot;:194.1,&quot;width&quot;:619.7}"/>
</p:tagLst>
</file>

<file path=ppt/tags/tag253.xml><?xml version="1.0" encoding="utf-8"?>
<p:tagLst xmlns:p="http://schemas.openxmlformats.org/presentationml/2006/main">
  <p:tag name="KSO_WM_DIAGRAM_GROUP_CODE" val="1"/>
  <p:tag name="KSO_WM_UNIT_INDEX" val="1_4_1"/>
  <p:tag name="KSO_WM_UNIT_SUBTYPE" val="d"/>
  <p:tag name="KSO_WM_UNIT_TYPE" val="l_h_i"/>
  <p:tag name="KSO_WM_SLIDE_FIGMA_DIAGRAM" val="1"/>
  <p:tag name="KSO_WM_DIAGRAM_VIRTUALLY_FRAME" val="{&quot;height&quot;:190.65,&quot;left&quot;:294.3,&quot;top&quot;:194.1,&quot;width&quot;:619.7}"/>
</p:tagLst>
</file>

<file path=ppt/tags/tag254.xml><?xml version="1.0" encoding="utf-8"?>
<p:tagLst xmlns:p="http://schemas.openxmlformats.org/presentationml/2006/main">
  <p:tag name="KSO_WM_DIAGRAM_GROUP_CODE" val="1"/>
  <p:tag name="KSO_WM_UNIT_INDEX" val="1_4_1"/>
  <p:tag name="KSO_WM_UNIT_PRESET_TEXT" val="单击此处添加标题内容"/>
  <p:tag name="KSO_WM_UNIT_TEXT_TYPE" val="1"/>
  <p:tag name="KSO_WM_UNIT_TYPE" val="l_h_a"/>
  <p:tag name="KSO_WM_SLIDE_FIGMA_DIAGRAM" val="1"/>
  <p:tag name="KSO_WM_DIAGRAM_VIRTUALLY_FRAME" val="{&quot;height&quot;:191.35,&quot;left&quot;:294.3,&quot;top&quot;:194.1,&quot;width&quot;:619.7}"/>
</p:tagLst>
</file>

<file path=ppt/tags/tag255.xml><?xml version="1.0" encoding="utf-8"?>
<p:tagLst xmlns:p="http://schemas.openxmlformats.org/presentationml/2006/main">
  <p:tag name="KSO_WM_DIAGRAM_GROUP_CODE" val="1"/>
  <p:tag name="KSO_WM_UNIT_INDEX" val="1_1_2"/>
  <p:tag name="KSO_WM_UNIT_TYPE" val="l_h_i"/>
  <p:tag name="KSO_WM_SLIDE_FIGMA_DIAGRAM" val="1"/>
  <p:tag name="KSO_WM_DIAGRAM_VIRTUALLY_FRAME" val="{&quot;height&quot;:191.35,&quot;left&quot;:294.3,&quot;top&quot;:194.1,&quot;width&quot;:619.7}"/>
</p:tagLst>
</file>

<file path=ppt/tags/tag256.xml><?xml version="1.0" encoding="utf-8"?>
<p:tagLst xmlns:p="http://schemas.openxmlformats.org/presentationml/2006/main">
  <p:tag name="KSO_WM_DIAGRAM_GROUP_CODE" val="1"/>
  <p:tag name="KSO_WM_UNIT_INDEX" val="1_1_2"/>
  <p:tag name="KSO_WM_UNIT_TYPE" val="l_h_i"/>
  <p:tag name="KSO_WM_SLIDE_FIGMA_DIAGRAM" val="1"/>
  <p:tag name="KSO_WM_DIAGRAM_VIRTUALLY_FRAME" val="{&quot;height&quot;:191.35,&quot;left&quot;:294.3,&quot;top&quot;:194.1,&quot;width&quot;:619.7}"/>
</p:tagLst>
</file>

<file path=ppt/tags/tag257.xml><?xml version="1.0" encoding="utf-8"?>
<p:tagLst xmlns:p="http://schemas.openxmlformats.org/presentationml/2006/main">
  <p:tag name="KSO_WM_DIAGRAM_GROUP_CODE" val="1"/>
  <p:tag name="KSO_WM_UNIT_INDEX" val="1_1_2"/>
  <p:tag name="KSO_WM_UNIT_TYPE" val="l_h_i"/>
  <p:tag name="KSO_WM_SLIDE_FIGMA_DIAGRAM" val="1"/>
  <p:tag name="KSO_WM_DIAGRAM_VIRTUALLY_FRAME" val="{&quot;height&quot;:191.35,&quot;left&quot;:294.3,&quot;top&quot;:194.1,&quot;width&quot;:619.7}"/>
</p:tagLst>
</file>

<file path=ppt/tags/tag258.xml><?xml version="1.0" encoding="utf-8"?>
<p:tagLst xmlns:p="http://schemas.openxmlformats.org/presentationml/2006/main">
  <p:tag name="KSO_WM_DIAGRAM_GROUP_CODE" val="1"/>
  <p:tag name="KSO_WM_UNIT_INDEX" val="1_1_2"/>
  <p:tag name="KSO_WM_UNIT_TYPE" val="l_h_i"/>
  <p:tag name="KSO_WM_SLIDE_FIGMA_DIAGRAM" val="1"/>
  <p:tag name="KSO_WM_DIAGRAM_VIRTUALLY_FRAME" val="{&quot;height&quot;:191.35,&quot;left&quot;:294.3,&quot;top&quot;:194.1,&quot;width&quot;:619.7}"/>
</p:tagLst>
</file>

<file path=ppt/tags/tag259.xml><?xml version="1.0" encoding="utf-8"?>
<p:tagLst xmlns:p="http://schemas.openxmlformats.org/presentationml/2006/main">
  <p:tag name="KSO_WM_FIGMA_LIMIT" val=""/>
  <p:tag name="KSO_WM_FIGMA_SLIDE_GROUP" val="1"/>
  <p:tag name="KSO_WM_SLIDE_TYPE" val="contents"/>
  <p:tag name="KSO_WM_TEMPLATE_SUBCATEGORY" val="29"/>
  <p:tag name="KSO_WM_TEMPLATE_FIGMA_ID" val="7cba8f96648ba84e"/>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UNIT_INDEX" val="1"/>
  <p:tag name="KSO_WM_UNIT_TYPE" val="e"/>
</p:tagLst>
</file>

<file path=ppt/tags/tag261.xml><?xml version="1.0" encoding="utf-8"?>
<p:tagLst xmlns:p="http://schemas.openxmlformats.org/presentationml/2006/main">
  <p:tag name="KSO_WM_BEAUTIFY_FLAG" val="#wm#"/>
  <p:tag name="KSO_WM_UNIT_INDEX" val="1"/>
  <p:tag name="KSO_WM_UNIT_TYPE" val="a"/>
</p:tagLst>
</file>

<file path=ppt/tags/tag262.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7cba8f96648ba84e"/>
</p:tagLst>
</file>

<file path=ppt/tags/tag263.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64.xml><?xml version="1.0" encoding="utf-8"?>
<p:tagLst xmlns:p="http://schemas.openxmlformats.org/presentationml/2006/main">
  <p:tag name="KSO_WM_BEAUTIFY_FLAG" val="#wm#"/>
  <p:tag name="KSO_WM_UNIT_INDEX" val="1"/>
  <p:tag name="KSO_WM_UNIT_TYPE" val="i"/>
</p:tagLst>
</file>

<file path=ppt/tags/tag265.xml><?xml version="1.0" encoding="utf-8"?>
<p:tagLst xmlns:p="http://schemas.openxmlformats.org/presentationml/2006/main">
  <p:tag name="KSO_WM_FIGMA_LIMIT" val=""/>
  <p:tag name="KSO_WM_FIGMA_SLIDE_GROUP" val="2"/>
  <p:tag name="KSO_WM_SLIDE_TYPE" val="text"/>
  <p:tag name="KSO_WM_TEMPLATE_SUBCATEGORY" val="29"/>
  <p:tag name="KSO_WM_TEMPLATE_FIGMA_ID" val="7cba8f96648ba84e"/>
</p:tagLst>
</file>

<file path=ppt/tags/tag266.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67.xml><?xml version="1.0" encoding="utf-8"?>
<p:tagLst xmlns:p="http://schemas.openxmlformats.org/presentationml/2006/main">
  <p:tag name="KSO_WM_BEAUTIFY_FLAG" val="#fgm#"/>
  <p:tag name="KSO_WM_DIAGRAM_GROUP_CODE" val="1"/>
  <p:tag name="KSO_WM_UNIT_INDEX" val="1_1_1"/>
  <p:tag name="KSO_WM_UNIT_TYPE" val="l_h_i"/>
</p:tagLst>
</file>

<file path=ppt/tags/tag268.xml><?xml version="1.0" encoding="utf-8"?>
<p:tagLst xmlns:p="http://schemas.openxmlformats.org/presentationml/2006/main">
  <p:tag name="KSO_WM_BEAUTIFY_FLAG" val="#wm#"/>
  <p:tag name="KSO_WM_UNIT_INDEX" val="1"/>
  <p:tag name="KSO_WM_UNIT_TYPE" val="i"/>
</p:tagLst>
</file>

<file path=ppt/tags/tag269.xml><?xml version="1.0" encoding="utf-8"?>
<p:tagLst xmlns:p="http://schemas.openxmlformats.org/presentationml/2006/main">
  <p:tag name="KSO_WM_BEAUTIFY_FLAG" val="#fgm#"/>
  <p:tag name="KSO_WM_DIAGRAM_GROUP_CODE" val="1"/>
  <p:tag name="KSO_WM_UNIT_INDEX" val="1_1_1"/>
  <p:tag name="KSO_WM_UNIT_TYPE" val="l_h_i"/>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wm#"/>
  <p:tag name="KSO_WM_UNIT_INDEX" val="1"/>
  <p:tag name="KSO_WM_UNIT_TYPE" val="i"/>
</p:tagLst>
</file>

<file path=ppt/tags/tag271.xml><?xml version="1.0" encoding="utf-8"?>
<p:tagLst xmlns:p="http://schemas.openxmlformats.org/presentationml/2006/main">
  <p:tag name="KSO_WM_BEAUTIFY_FLAG" val="#fgm#"/>
  <p:tag name="KSO_WM_DIAGRAM_GROUP_CODE" val="1"/>
  <p:tag name="KSO_WM_UNIT_INDEX" val="1_1_1"/>
  <p:tag name="KSO_WM_UNIT_TYPE" val="l_h_i"/>
</p:tagLst>
</file>

<file path=ppt/tags/tag272.xml><?xml version="1.0" encoding="utf-8"?>
<p:tagLst xmlns:p="http://schemas.openxmlformats.org/presentationml/2006/main">
  <p:tag name="KSO_WM_BEAUTIFY_FLAG" val="#wm#"/>
  <p:tag name="KSO_WM_UNIT_INDEX" val="1"/>
  <p:tag name="KSO_WM_UNIT_TYPE" val="i"/>
</p:tagLst>
</file>

<file path=ppt/tags/tag273.xml><?xml version="1.0" encoding="utf-8"?>
<p:tagLst xmlns:p="http://schemas.openxmlformats.org/presentationml/2006/main">
  <p:tag name="KSO_WM_BEAUTIFY_FLAG" val="#wm#"/>
  <p:tag name="KSO_WM_UNIT_INDEX" val="1"/>
  <p:tag name="KSO_WM_UNIT_TYPE" val="e"/>
</p:tagLst>
</file>

<file path=ppt/tags/tag274.xml><?xml version="1.0" encoding="utf-8"?>
<p:tagLst xmlns:p="http://schemas.openxmlformats.org/presentationml/2006/main">
  <p:tag name="KSO_WM_BEAUTIFY_FLAG" val="#wm#"/>
  <p:tag name="KSO_WM_UNIT_INDEX" val="1"/>
  <p:tag name="KSO_WM_UNIT_TYPE" val="a"/>
</p:tagLst>
</file>

<file path=ppt/tags/tag275.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7cba8f96648ba84e"/>
</p:tagLst>
</file>

<file path=ppt/tags/tag276.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77.xml><?xml version="1.0" encoding="utf-8"?>
<p:tagLst xmlns:p="http://schemas.openxmlformats.org/presentationml/2006/main">
  <p:tag name="KSO_WM_BEAUTIFY_FLAG" val="#wm#"/>
  <p:tag name="KSO_WM_UNIT_INDEX" val="1"/>
  <p:tag name="KSO_WM_UNIT_TYPE" val="i"/>
</p:tagLst>
</file>

<file path=ppt/tags/tag278.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79.xml><?xml version="1.0" encoding="utf-8"?>
<p:tagLst xmlns:p="http://schemas.openxmlformats.org/presentationml/2006/main">
  <p:tag name="KSO_WM_BEAUTIFY_FLAG" val="#wm#"/>
  <p:tag name="KSO_WM_UNIT_INDEX" val="1"/>
  <p:tag name="KSO_WM_UNIT_TYPE" val="i"/>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FIGMA_LIMIT" val=""/>
  <p:tag name="KSO_WM_FIGMA_SLIDE_GROUP" val="59"/>
  <p:tag name="KSO_WM_SLIDE_TYPE" val="text"/>
  <p:tag name="KSO_WM_TEMPLATE_SUBCATEGORY" val="29"/>
  <p:tag name="KSO_WM_TEMPLATE_FIGMA_ID" val="7cba8f96648ba84e"/>
</p:tagLst>
</file>

<file path=ppt/tags/tag281.xml><?xml version="1.0" encoding="utf-8"?>
<p:tagLst xmlns:p="http://schemas.openxmlformats.org/presentationml/2006/main">
  <p:tag name="KSO_WM_BEAUTIFY_FLAG" val="#wm#"/>
  <p:tag name="KSO_WM_UNIT_INDEX" val="1"/>
  <p:tag name="KSO_WM_UNIT_TYPE" val="i"/>
</p:tagLst>
</file>

<file path=ppt/tags/tag282.xml><?xml version="1.0" encoding="utf-8"?>
<p:tagLst xmlns:p="http://schemas.openxmlformats.org/presentationml/2006/main">
  <p:tag name="KSO_WM_BEAUTIFY_FLAG" val="#wm#"/>
  <p:tag name="KSO_WM_UNIT_INDEX" val="1"/>
  <p:tag name="KSO_WM_UNIT_TYPE" val="i"/>
</p:tagLst>
</file>

<file path=ppt/tags/tag283.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84.xml><?xml version="1.0" encoding="utf-8"?>
<p:tagLst xmlns:p="http://schemas.openxmlformats.org/presentationml/2006/main">
  <p:tag name="KSO_WM_BEAUTIFY_FLAG" val="#wm#"/>
  <p:tag name="KSO_WM_UNIT_INDEX" val="1"/>
  <p:tag name="KSO_WM_UNIT_TYPE" val="i"/>
</p:tagLst>
</file>

<file path=ppt/tags/tag285.xml><?xml version="1.0" encoding="utf-8"?>
<p:tagLst xmlns:p="http://schemas.openxmlformats.org/presentationml/2006/main">
  <p:tag name="KSO_WM_BEAUTIFY_FLAG" val="#wm#"/>
  <p:tag name="KSO_WM_UNIT_INDEX" val="1"/>
  <p:tag name="KSO_WM_UNIT_TYPE" val="i"/>
</p:tagLst>
</file>

<file path=ppt/tags/tag286.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87.xml><?xml version="1.0" encoding="utf-8"?>
<p:tagLst xmlns:p="http://schemas.openxmlformats.org/presentationml/2006/main">
  <p:tag name="KSO_WM_FIGMA_LIMIT" val=""/>
  <p:tag name="KSO_WM_FIGMA_SLIDE_GROUP" val="59"/>
  <p:tag name="KSO_WM_SLIDE_TYPE" val="text"/>
  <p:tag name="KSO_WM_TEMPLATE_SUBCATEGORY" val="29"/>
  <p:tag name="KSO_WM_TEMPLATE_FIGMA_ID" val="7cba8f96648ba84e"/>
</p:tagLst>
</file>

<file path=ppt/tags/tag288.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89.xml><?xml version="1.0" encoding="utf-8"?>
<p:tagLst xmlns:p="http://schemas.openxmlformats.org/presentationml/2006/main">
  <p:tag name="KSO_WM_BEAUTIFY_FLAG" val="#wm#"/>
  <p:tag name="KSO_WM_UNIT_INDEX" val="1"/>
  <p:tag name="KSO_WM_UNIT_TYPE" val="i"/>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91.xml><?xml version="1.0" encoding="utf-8"?>
<p:tagLst xmlns:p="http://schemas.openxmlformats.org/presentationml/2006/main">
  <p:tag name="KSO_WM_BEAUTIFY_FLAG" val="#wm#"/>
  <p:tag name="KSO_WM_UNIT_INDEX" val="1"/>
  <p:tag name="KSO_WM_UNIT_TYPE" val="i"/>
</p:tagLst>
</file>

<file path=ppt/tags/tag292.xml><?xml version="1.0" encoding="utf-8"?>
<p:tagLst xmlns:p="http://schemas.openxmlformats.org/presentationml/2006/main">
  <p:tag name="KSO_WM_FIGMA_LIMIT" val=""/>
  <p:tag name="KSO_WM_FIGMA_SLIDE_GROUP" val="59"/>
  <p:tag name="KSO_WM_SLIDE_TYPE" val="text"/>
  <p:tag name="KSO_WM_TEMPLATE_SUBCATEGORY" val="29"/>
  <p:tag name="KSO_WM_TEMPLATE_FIGMA_ID" val="7cba8f96648ba84e"/>
</p:tagLst>
</file>

<file path=ppt/tags/tag293.xml><?xml version="1.0" encoding="utf-8"?>
<p:tagLst xmlns:p="http://schemas.openxmlformats.org/presentationml/2006/main">
  <p:tag name="KSO_WM_BEAUTIFY_FLAG" val="#wm#"/>
  <p:tag name="KSO_WM_UNIT_INDEX" val="1"/>
  <p:tag name="KSO_WM_UNIT_TYPE" val="i"/>
</p:tagLst>
</file>

<file path=ppt/tags/tag294.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295.xml><?xml version="1.0" encoding="utf-8"?>
<p:tagLst xmlns:p="http://schemas.openxmlformats.org/presentationml/2006/main">
  <p:tag name="KSO_WM_BEAUTIFY_FLAG" val="#wm#"/>
  <p:tag name="KSO_WM_UNIT_INDEX" val="1"/>
  <p:tag name="KSO_WM_UNIT_TYPE" val="i"/>
</p:tagLst>
</file>

<file path=ppt/tags/tag296.xml><?xml version="1.0" encoding="utf-8"?>
<p:tagLst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297.xml><?xml version="1.0" encoding="utf-8"?>
<p:tagLst xmlns:p="http://schemas.openxmlformats.org/presentationml/2006/main">
  <p:tag name="KSO_WM_BEAUTIFY_FLAG" val="#wm#"/>
  <p:tag name="KSO_WM_UNIT_INDEX" val="1"/>
  <p:tag name="KSO_WM_UNIT_TYPE" val="i"/>
</p:tagLst>
</file>

<file path=ppt/tags/tag298.xml><?xml version="1.0" encoding="utf-8"?>
<p:tagLst xmlns:p="http://schemas.openxmlformats.org/presentationml/2006/main">
  <p:tag name="KSO_WM_FIGMA_LIMIT" val=""/>
  <p:tag name="KSO_WM_FIGMA_SLIDE_GROUP" val="59"/>
  <p:tag name="KSO_WM_SLIDE_TYPE" val="text"/>
  <p:tag name="KSO_WM_TEMPLATE_SUBCATEGORY" val="29"/>
  <p:tag name="KSO_WM_TEMPLATE_FIGMA_ID" val="7cba8f96648ba84e"/>
</p:tagLst>
</file>

<file path=ppt/tags/tag299.xml><?xml version="1.0" encoding="utf-8"?>
<p:tagLst xmlns:p="http://schemas.openxmlformats.org/presentationml/2006/main">
  <p:tag name="KSO_WM_BEAUTIFY_FLAG" val="#fgm#"/>
  <p:tag name="KSO_WM_DIAGRAM_GROUP_CODE" val="1"/>
  <p:tag name="KSO_WM_UNIT_INDEX" val="1_1_1"/>
  <p:tag name="KSO_WM_UNIT_TYPE" val="l_h_i"/>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wm#"/>
  <p:tag name="KSO_WM_UNIT_INDEX" val="1"/>
  <p:tag name="KSO_WM_UNIT_TYPE" val="i"/>
</p:tagLst>
</file>

<file path=ppt/tags/tag301.xml><?xml version="1.0" encoding="utf-8"?>
<p:tagLst xmlns:p="http://schemas.openxmlformats.org/presentationml/2006/main">
  <p:tag name="KSO_WM_BEAUTIFY_FLAG" val="#fgm#"/>
  <p:tag name="KSO_WM_DIAGRAM_GROUP_CODE" val="1"/>
  <p:tag name="KSO_WM_UNIT_INDEX" val="1_1_1"/>
  <p:tag name="KSO_WM_UNIT_TYPE" val="l_h_i"/>
</p:tagLst>
</file>

<file path=ppt/tags/tag302.xml><?xml version="1.0" encoding="utf-8"?>
<p:tagLst xmlns:p="http://schemas.openxmlformats.org/presentationml/2006/main">
  <p:tag name="KSO_WM_BEAUTIFY_FLAG" val="#wm#"/>
  <p:tag name="KSO_WM_UNIT_INDEX" val="1"/>
  <p:tag name="KSO_WM_UNIT_TYPE" val="i"/>
</p:tagLst>
</file>

<file path=ppt/tags/tag303.xml><?xml version="1.0" encoding="utf-8"?>
<p:tagLst xmlns:p="http://schemas.openxmlformats.org/presentationml/2006/main">
  <p:tag name="KSO_WM_BEAUTIFY_FLAG" val="#wm#"/>
  <p:tag name="KSO_WM_UNIT_INDEX" val="1"/>
  <p:tag name="KSO_WM_UNIT_TYPE" val="e"/>
</p:tagLst>
</file>

<file path=ppt/tags/tag304.xml><?xml version="1.0" encoding="utf-8"?>
<p:tagLst xmlns:p="http://schemas.openxmlformats.org/presentationml/2006/main">
  <p:tag name="KSO_WM_BEAUTIFY_FLAG" val="#wm#"/>
  <p:tag name="KSO_WM_UNIT_INDEX" val="1"/>
  <p:tag name="KSO_WM_UNIT_TYPE" val="a"/>
</p:tagLst>
</file>

<file path=ppt/tags/tag305.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7cba8f96648ba84e"/>
</p:tagLst>
</file>

<file path=ppt/tags/tag306.xml><?xml version="1.0" encoding="utf-8"?>
<p:tagLst xmlns:p="http://schemas.openxmlformats.org/presentationml/2006/main">
  <p:tag name="KSO_WM_BEAUTIFY_FLAG" val="#wm#"/>
  <p:tag name="KSO_WM_UNIT_INDEX" val="1"/>
  <p:tag name="KSO_WM_UNIT_TYPE" val="i"/>
</p:tagLst>
</file>

<file path=ppt/tags/tag307.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08.xml><?xml version="1.0" encoding="utf-8"?>
<p:tagLst xmlns:p="http://schemas.openxmlformats.org/presentationml/2006/main">
  <p:tag name="KSO_WM_BEAUTIFY_FLAG" val="#fgm#"/>
  <p:tag name="KSO_WM_DIAGRAM_GROUP_CODE" val="1"/>
  <p:tag name="KSO_WM_UNIT_INDEX" val="1_1_1"/>
  <p:tag name="KSO_WM_UNIT_SUBTYPE" val="d"/>
  <p:tag name="KSO_WM_UNIT_TYPE" val="l_h_i"/>
</p:tagLst>
</file>

<file path=ppt/tags/tag309.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11.xml><?xml version="1.0" encoding="utf-8"?>
<p:tagLst xmlns:p="http://schemas.openxmlformats.org/presentationml/2006/main">
  <p:tag name="KSO_WM_BEAUTIFY_FLAG" val="#fgm#"/>
  <p:tag name="KSO_WM_DIAGRAM_GROUP_CODE" val="1"/>
  <p:tag name="KSO_WM_UNIT_INDEX" val="1_2_1"/>
  <p:tag name="KSO_WM_UNIT_SUBTYPE" val="d"/>
  <p:tag name="KSO_WM_UNIT_TYPE" val="l_h_i"/>
</p:tagLst>
</file>

<file path=ppt/tags/tag312.xml><?xml version="1.0" encoding="utf-8"?>
<p:tagLst xmlns:p="http://schemas.openxmlformats.org/presentationml/2006/main">
  <p:tag name="KSO_WM_BEAUTIFY_FLAG" val="#fgm#"/>
  <p:tag name="KSO_WM_DIAGRAM_GROUP_CODE" val="1"/>
  <p:tag name="KSO_WM_UNIT_INDEX" val="1_2_1"/>
  <p:tag name="KSO_WM_UNIT_PRESET_TEXT" val="添加项标题"/>
  <p:tag name="KSO_WM_UNIT_TEXT_TYPE" val="1"/>
  <p:tag name="KSO_WM_UNIT_TYPE" val="l_h_a"/>
</p:tagLst>
</file>

<file path=ppt/tags/tag313.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14.xml><?xml version="1.0" encoding="utf-8"?>
<p:tagLst xmlns:p="http://schemas.openxmlformats.org/presentationml/2006/main">
  <p:tag name="KSO_WM_BEAUTIFY_FLAG" val="#fgm#"/>
  <p:tag name="KSO_WM_DIAGRAM_GROUP_CODE" val="1"/>
  <p:tag name="KSO_WM_UNIT_INDEX" val="1_3_1"/>
  <p:tag name="KSO_WM_UNIT_SUBTYPE" val="d"/>
  <p:tag name="KSO_WM_UNIT_TYPE" val="l_h_i"/>
</p:tagLst>
</file>

<file path=ppt/tags/tag315.xml><?xml version="1.0" encoding="utf-8"?>
<p:tagLst xmlns:p="http://schemas.openxmlformats.org/presentationml/2006/main">
  <p:tag name="KSO_WM_BEAUTIFY_FLAG" val="#fgm#"/>
  <p:tag name="KSO_WM_DIAGRAM_GROUP_CODE" val="1"/>
  <p:tag name="KSO_WM_UNIT_INDEX" val="1_3_1"/>
  <p:tag name="KSO_WM_UNIT_PRESET_TEXT" val="添加项标题"/>
  <p:tag name="KSO_WM_UNIT_TEXT_TYPE" val="1"/>
  <p:tag name="KSO_WM_UNIT_TYPE" val="l_h_a"/>
</p:tagLst>
</file>

<file path=ppt/tags/tag316.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17.xml><?xml version="1.0" encoding="utf-8"?>
<p:tagLst xmlns:p="http://schemas.openxmlformats.org/presentationml/2006/main">
  <p:tag name="KSO_WM_BEAUTIFY_FLAG" val="#wm#"/>
  <p:tag name="KSO_WM_UNIT_INDEX" val="2"/>
  <p:tag name="KSO_WM_UNIT_TYPE" val="i"/>
</p:tagLst>
</file>

<file path=ppt/tags/tag318.xml><?xml version="1.0" encoding="utf-8"?>
<p:tagLst xmlns:p="http://schemas.openxmlformats.org/presentationml/2006/main">
  <p:tag name="KSO_WM_FIGMA_LIMIT" val=""/>
  <p:tag name="KSO_WM_FIGMA_SLIDE_GROUP" val="35"/>
  <p:tag name="KSO_WM_SLIDE_TYPE" val="text"/>
  <p:tag name="KSO_WM_TEMPLATE_SUBCATEGORY" val="29"/>
  <p:tag name="KSO_WM_TEMPLATE_FIGMA_ID" val="7cba8f96648ba84e"/>
</p:tagLst>
</file>

<file path=ppt/tags/tag319.xml><?xml version="1.0" encoding="utf-8"?>
<p:tagLst xmlns:p="http://schemas.openxmlformats.org/presentationml/2006/main">
  <p:tag name="KSO_WM_BEAUTIFY_FLAG" val="#wm#"/>
  <p:tag name="KSO_WM_UNIT_INDEX" val="1"/>
  <p:tag name="KSO_WM_UNIT_TYPE" val="i"/>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21.xml><?xml version="1.0" encoding="utf-8"?>
<p:tagLst xmlns:p="http://schemas.openxmlformats.org/presentationml/2006/main">
  <p:tag name="KSO_WM_BEAUTIFY_FLAG" val="#wm#"/>
  <p:tag name="KSO_WM_UNIT_INDEX" val="2"/>
  <p:tag name="KSO_WM_UNIT_TYPE" val="i"/>
</p:tagLst>
</file>

<file path=ppt/tags/tag322.xml><?xml version="1.0" encoding="utf-8"?>
<p:tagLst xmlns:p="http://schemas.openxmlformats.org/presentationml/2006/main">
  <p:tag name="KSO_WM_BEAUTIFY_FLAG" val="#fgm#"/>
  <p:tag name="KSO_WM_DIAGRAM_GROUP_CODE" val="1"/>
  <p:tag name="KSO_WM_UNIT_INDEX" val="1_1_1"/>
  <p:tag name="KSO_WM_UNIT_TYPE" val="l_h_i"/>
</p:tagLst>
</file>

<file path=ppt/tags/tag323.xml><?xml version="1.0" encoding="utf-8"?>
<p:tagLst xmlns:p="http://schemas.openxmlformats.org/presentationml/2006/main">
  <p:tag name="KSO_WM_BEAUTIFY_FLAG" val="#fgm#"/>
  <p:tag name="KSO_WM_DIAGRAM_GROUP_CODE" val="1"/>
  <p:tag name="KSO_WM_UNIT_INDEX" val="1_1_2"/>
  <p:tag name="KSO_WM_UNIT_SUBTYPE" val="d"/>
  <p:tag name="KSO_WM_UNIT_TYPE" val="l_h_i"/>
</p:tagLst>
</file>

<file path=ppt/tags/tag324.xml><?xml version="1.0" encoding="utf-8"?>
<p:tagLst xmlns:p="http://schemas.openxmlformats.org/presentationml/2006/main">
  <p:tag name="KSO_WM_BEAUTIFY_FLAG" val="#fgm#"/>
  <p:tag name="KSO_WM_DIAGRAM_GROUP_CODE" val="1"/>
  <p:tag name="KSO_WM_UNIT_INDEX" val="1_1_1"/>
  <p:tag name="KSO_WM_UNIT_PRESET_TEXT" val="单击此处添加项标题"/>
  <p:tag name="KSO_WM_UNIT_TEXT_TYPE" val="1"/>
  <p:tag name="KSO_WM_UNIT_TYPE" val="l_h_a"/>
</p:tagLst>
</file>

<file path=ppt/tags/tag325.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26.xml><?xml version="1.0" encoding="utf-8"?>
<p:tagLst xmlns:p="http://schemas.openxmlformats.org/presentationml/2006/main">
  <p:tag name="KSO_WM_BEAUTIFY_FLAG" val="#fgm#"/>
  <p:tag name="KSO_WM_DIAGRAM_GROUP_CODE" val="1"/>
  <p:tag name="KSO_WM_UNIT_INDEX" val="1_2_1"/>
  <p:tag name="KSO_WM_UNIT_TYPE" val="l_h_i"/>
</p:tagLst>
</file>

<file path=ppt/tags/tag327.xml><?xml version="1.0" encoding="utf-8"?>
<p:tagLst xmlns:p="http://schemas.openxmlformats.org/presentationml/2006/main">
  <p:tag name="KSO_WM_BEAUTIFY_FLAG" val="#fgm#"/>
  <p:tag name="KSO_WM_DIAGRAM_GROUP_CODE" val="1"/>
  <p:tag name="KSO_WM_UNIT_INDEX" val="1_2_2"/>
  <p:tag name="KSO_WM_UNIT_SUBTYPE" val="d"/>
  <p:tag name="KSO_WM_UNIT_TYPE" val="l_h_i"/>
</p:tagLst>
</file>

<file path=ppt/tags/tag328.xml><?xml version="1.0" encoding="utf-8"?>
<p:tagLst xmlns:p="http://schemas.openxmlformats.org/presentationml/2006/main">
  <p:tag name="KSO_WM_BEAUTIFY_FLAG" val="#fgm#"/>
  <p:tag name="KSO_WM_DIAGRAM_GROUP_CODE" val="1"/>
  <p:tag name="KSO_WM_UNIT_INDEX" val="1_2_1"/>
  <p:tag name="KSO_WM_UNIT_PRESET_TEXT" val="单击此处添加项标题"/>
  <p:tag name="KSO_WM_UNIT_TEXT_TYPE" val="1"/>
  <p:tag name="KSO_WM_UNIT_TYPE" val="l_h_a"/>
</p:tagLst>
</file>

<file path=ppt/tags/tag329.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fgm#"/>
  <p:tag name="KSO_WM_DIAGRAM_GROUP_CODE" val="1"/>
  <p:tag name="KSO_WM_UNIT_INDEX" val="1_3_1"/>
  <p:tag name="KSO_WM_UNIT_TYPE" val="l_h_i"/>
</p:tagLst>
</file>

<file path=ppt/tags/tag331.xml><?xml version="1.0" encoding="utf-8"?>
<p:tagLst xmlns:p="http://schemas.openxmlformats.org/presentationml/2006/main">
  <p:tag name="KSO_WM_BEAUTIFY_FLAG" val="#fgm#"/>
  <p:tag name="KSO_WM_DIAGRAM_GROUP_CODE" val="1"/>
  <p:tag name="KSO_WM_UNIT_INDEX" val="1_3_2"/>
  <p:tag name="KSO_WM_UNIT_SUBTYPE" val="d"/>
  <p:tag name="KSO_WM_UNIT_TYPE" val="l_h_i"/>
</p:tagLst>
</file>

<file path=ppt/tags/tag332.xml><?xml version="1.0" encoding="utf-8"?>
<p:tagLst xmlns:p="http://schemas.openxmlformats.org/presentationml/2006/main">
  <p:tag name="KSO_WM_BEAUTIFY_FLAG" val="#fgm#"/>
  <p:tag name="KSO_WM_DIAGRAM_GROUP_CODE" val="1"/>
  <p:tag name="KSO_WM_UNIT_INDEX" val="1_3_1"/>
  <p:tag name="KSO_WM_UNIT_PRESET_TEXT" val="单击此处添加项标题"/>
  <p:tag name="KSO_WM_UNIT_TEXT_TYPE" val="1"/>
  <p:tag name="KSO_WM_UNIT_TYPE" val="l_h_a"/>
</p:tagLst>
</file>

<file path=ppt/tags/tag333.xml><?xml version="1.0" encoding="utf-8"?>
<p:tagLst xmlns:p="http://schemas.openxmlformats.org/presentationml/2006/main">
  <p:tag name="KSO_WM_BEAUTIFY_FLAG" val="#fgm#"/>
  <p:tag name="KSO_WM_DIAGRAM_GROUP_CODE" val="1"/>
  <p:tag name="KSO_WM_UNIT_INDEX" val="1_3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34.xml><?xml version="1.0" encoding="utf-8"?>
<p:tagLst xmlns:p="http://schemas.openxmlformats.org/presentationml/2006/main">
  <p:tag name="KSO_WM_FIGMA_LIMIT" val=""/>
  <p:tag name="KSO_WM_FIGMA_SLIDE_GROUP" val="27"/>
  <p:tag name="KSO_WM_SLIDE_TYPE" val="text"/>
  <p:tag name="KSO_WM_TEMPLATE_SUBCATEGORY" val="29"/>
  <p:tag name="KSO_WM_TEMPLATE_FIGMA_ID" val="7cba8f96648ba84e"/>
</p:tagLst>
</file>

<file path=ppt/tags/tag335.xml><?xml version="1.0" encoding="utf-8"?>
<p:tagLst xmlns:p="http://schemas.openxmlformats.org/presentationml/2006/main">
  <p:tag name="KSO_WM_BEAUTIFY_FLAG" val="#wm#"/>
  <p:tag name="KSO_WM_UNIT_INDEX" val="1"/>
  <p:tag name="KSO_WM_UNIT_TYPE" val="e"/>
</p:tagLst>
</file>

<file path=ppt/tags/tag336.xml><?xml version="1.0" encoding="utf-8"?>
<p:tagLst xmlns:p="http://schemas.openxmlformats.org/presentationml/2006/main">
  <p:tag name="KSO_WM_BEAUTIFY_FLAG" val="#wm#"/>
  <p:tag name="KSO_WM_UNIT_INDEX" val="1"/>
  <p:tag name="KSO_WM_UNIT_TYPE" val="a"/>
</p:tagLst>
</file>

<file path=ppt/tags/tag337.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7cba8f96648ba84e"/>
</p:tagLst>
</file>

<file path=ppt/tags/tag338.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39.xml><?xml version="1.0" encoding="utf-8"?>
<p:tagLst xmlns:p="http://schemas.openxmlformats.org/presentationml/2006/main">
  <p:tag name="KSO_WM_BEAUTIFY_FLAG" val="#wm#"/>
  <p:tag name="KSO_WM_UNIT_INDEX" val="1"/>
  <p:tag name="KSO_WM_UNIT_TYPE" val="i"/>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41.xml><?xml version="1.0" encoding="utf-8"?>
<p:tagLst xmlns:p="http://schemas.openxmlformats.org/presentationml/2006/main">
  <p:tag name="KSO_WM_BEAUTIFY_FLAG" val="#fgm#"/>
  <p:tag name="KSO_WM_DIAGRAM_GROUP_CODE" val="1"/>
  <p:tag name="KSO_WM_UNIT_INDEX" val="1_1_1"/>
  <p:tag name="KSO_WM_UNIT_TYPE" val="l_h_i"/>
</p:tagLst>
</file>

<file path=ppt/tags/tag342.xml><?xml version="1.0" encoding="utf-8"?>
<p:tagLst xmlns:p="http://schemas.openxmlformats.org/presentationml/2006/main">
  <p:tag name="KSO_WM_BEAUTIFY_FLAG" val="#fgm#"/>
  <p:tag name="KSO_WM_DIAGRAM_GROUP_CODE" val="1"/>
  <p:tag name="KSO_WM_UNIT_INDEX" val="1_1_2"/>
  <p:tag name="KSO_WM_UNIT_SUBTYPE" val="d"/>
  <p:tag name="KSO_WM_UNIT_TYPE" val="l_h_i"/>
</p:tagLst>
</file>

<file path=ppt/tags/tag343.xml><?xml version="1.0" encoding="utf-8"?>
<p:tagLst xmlns:p="http://schemas.openxmlformats.org/presentationml/2006/main">
  <p:tag name="KSO_WM_BEAUTIFY_FLAG" val="#fgm#"/>
  <p:tag name="KSO_WM_DIAGRAM_GROUP_CODE" val="1"/>
  <p:tag name="KSO_WM_UNIT_INDEX" val="1_1_1"/>
  <p:tag name="KSO_WM_UNIT_TYPE" val="l_h_i"/>
</p:tagLst>
</file>

<file path=ppt/tags/tag344.xml><?xml version="1.0" encoding="utf-8"?>
<p:tagLst xmlns:p="http://schemas.openxmlformats.org/presentationml/2006/main">
  <p:tag name="KSO_WM_BEAUTIFY_FLAG" val="#fgm#"/>
  <p:tag name="KSO_WM_DIAGRAM_GROUP_CODE" val="1"/>
  <p:tag name="KSO_WM_UNIT_INDEX" val="1_1_2"/>
  <p:tag name="KSO_WM_UNIT_SUBTYPE" val="d"/>
  <p:tag name="KSO_WM_UNIT_TYPE" val="l_h_i"/>
</p:tagLst>
</file>

<file path=ppt/tags/tag345.xml><?xml version="1.0" encoding="utf-8"?>
<p:tagLst xmlns:p="http://schemas.openxmlformats.org/presentationml/2006/main">
  <p:tag name="KSO_WM_BEAUTIFY_FLAG" val="#fgm#"/>
  <p:tag name="KSO_WM_DIAGRAM_GROUP_CODE" val="1"/>
  <p:tag name="KSO_WM_UNIT_INDEX" val="1_1_1"/>
  <p:tag name="KSO_WM_UNIT_TYPE" val="l_h_i"/>
</p:tagLst>
</file>

<file path=ppt/tags/tag346.xml><?xml version="1.0" encoding="utf-8"?>
<p:tagLst xmlns:p="http://schemas.openxmlformats.org/presentationml/2006/main">
  <p:tag name="KSO_WM_BEAUTIFY_FLAG" val="#fgm#"/>
  <p:tag name="KSO_WM_DIAGRAM_GROUP_CODE" val="1"/>
  <p:tag name="KSO_WM_UNIT_INDEX" val="1_1_2"/>
  <p:tag name="KSO_WM_UNIT_SUBTYPE" val="d"/>
  <p:tag name="KSO_WM_UNIT_TYPE" val="l_h_i"/>
</p:tagLst>
</file>

<file path=ppt/tags/tag347.xml><?xml version="1.0" encoding="utf-8"?>
<p:tagLst xmlns:p="http://schemas.openxmlformats.org/presentationml/2006/main">
  <p:tag name="KSO_WM_BEAUTIFY_FLAG" val="#wm#"/>
  <p:tag name="KSO_WM_UNIT_INDEX" val="1"/>
  <p:tag name="KSO_WM_UNIT_TYPE" val="e"/>
</p:tagLst>
</file>

<file path=ppt/tags/tag348.xml><?xml version="1.0" encoding="utf-8"?>
<p:tagLst xmlns:p="http://schemas.openxmlformats.org/presentationml/2006/main">
  <p:tag name="KSO_WM_BEAUTIFY_FLAG" val="#wm#"/>
  <p:tag name="KSO_WM_UNIT_INDEX" val="1"/>
  <p:tag name="KSO_WM_UNIT_TYPE" val="a"/>
</p:tagLst>
</file>

<file path=ppt/tags/tag349.xml><?xml version="1.0" encoding="utf-8"?>
<p:tagLst xmlns:p="http://schemas.openxmlformats.org/presentationml/2006/main">
  <p:tag name="KSO_WM_FIGMA_LIMIT" val=""/>
  <p:tag name="KSO_WM_FIGMA_SLIDE_GROUP" val="1"/>
  <p:tag name="KSO_WM_SLIDE_TYPE" val="sectionTitle"/>
  <p:tag name="KSO_WM_TEMPLATE_SUBCATEGORY" val="29"/>
  <p:tag name="KSO_WM_TEMPLATE_FIGMA_ID" val="7cba8f96648ba84e"/>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51.xml><?xml version="1.0" encoding="utf-8"?>
<p:tagLst xmlns:p="http://schemas.openxmlformats.org/presentationml/2006/main">
  <p:tag name="KSO_WM_BEAUTIFY_FLAG" val="#fgm#"/>
  <p:tag name="KSO_WM_DIAGRAM_GROUP_CODE" val="1"/>
  <p:tag name="KSO_WM_UNIT_INDEX" val="1_1_1"/>
  <p:tag name="KSO_WM_UNIT_TYPE" val="l_h_i"/>
</p:tagLst>
</file>

<file path=ppt/tags/tag352.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53.xml><?xml version="1.0" encoding="utf-8"?>
<p:tagLst xmlns:p="http://schemas.openxmlformats.org/presentationml/2006/main">
  <p:tag name="KSO_WM_BEAUTIFY_FLAG" val="#fgm#"/>
  <p:tag name="KSO_WM_DIAGRAM_GROUP_CODE" val="1"/>
  <p:tag name="KSO_WM_UNIT_INDEX" val="1_2_1"/>
  <p:tag name="KSO_WM_UNIT_TYPE" val="l_h_i"/>
</p:tagLst>
</file>

<file path=ppt/tags/tag354.xml><?xml version="1.0" encoding="utf-8"?>
<p:tagLst xmlns:p="http://schemas.openxmlformats.org/presentationml/2006/main">
  <p:tag name="KSO_WM_BEAUTIFY_FLAG" val="#fgm#"/>
  <p:tag name="KSO_WM_DIAGRAM_GROUP_CODE" val="1"/>
  <p:tag name="KSO_WM_UNIT_INDEX" val="1_2_1"/>
  <p:tag name="KSO_WM_UNIT_PRESET_TEXT" val="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55.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VCG41N1295291931&quot;}*auto_galley_ai_*1761978022918_13.1_4618e610e42c-slide-26"/>
</p:tagLst>
</file>

<file path=ppt/tags/tag356.xml><?xml version="1.0" encoding="utf-8"?>
<p:tagLst xmlns:p="http://schemas.openxmlformats.org/presentationml/2006/main">
  <p:tag name="KSO_WM_BEAUTIFY_FLAG" val="#wm#"/>
  <p:tag name="KSO_WM_UNIT_INDEX" val="1"/>
  <p:tag name="KSO_WM_UNIT_TYPE" val="i"/>
</p:tagLst>
</file>

<file path=ppt/tags/tag357.xml><?xml version="1.0" encoding="utf-8"?>
<p:tagLst xmlns:p="http://schemas.openxmlformats.org/presentationml/2006/main">
  <p:tag name="KSO_WM_FIGMA_LIMIT" val=""/>
  <p:tag name="KSO_WM_FIGMA_SLIDE_GROUP" val="6"/>
  <p:tag name="KSO_WM_SLIDE_TYPE" val="text"/>
  <p:tag name="KSO_WM_TEMPLATE_SUBCATEGORY" val="29"/>
  <p:tag name="KSO_WM_TEMPLATE_FIGMA_ID" val="7cba8f96648ba84e"/>
</p:tagLst>
</file>

<file path=ppt/tags/tag358.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59.xml><?xml version="1.0" encoding="utf-8"?>
<p:tagLst xmlns:p="http://schemas.openxmlformats.org/presentationml/2006/main">
  <p:tag name="KSO_WM_BEAUTIFY_FLAG" val="#wm#"/>
  <p:tag name="KSO_WM_UNIT_INDEX" val="1"/>
  <p:tag name="KSO_WM_UNIT_TYPE" val="i"/>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fgm#"/>
  <p:tag name="KSO_WM_DIAGRAM_GROUP_CODE" val="1"/>
  <p:tag name="KSO_WM_UNIT_INDEX" val="1_1_1"/>
  <p:tag name="KSO_WM_UNIT_TYPE" val="l_h_i"/>
</p:tagLst>
</file>

<file path=ppt/tags/tag361.xml><?xml version="1.0" encoding="utf-8"?>
<p:tagLst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362.xml><?xml version="1.0" encoding="utf-8"?>
<p:tagLst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单击此处输入项正文，文字是您思想的提炼，请尽量言简意赅的阐述观点。单击此处输入项正文，文字是您思想的提炼，请尽量言简意赅的阐述观点。"/>
  <p:tag name="KSO_WM_UNIT_TEXT_TYPE" val="1"/>
  <p:tag name="KSO_WM_UNIT_TYPE" val="l_h_f"/>
</p:tagLst>
</file>

<file path=ppt/tags/tag363.xml><?xml version="1.0" encoding="utf-8"?>
<p:tagLst xmlns:p="http://schemas.openxmlformats.org/presentationml/2006/main">
  <p:tag name="KSO_WM_BEAUTIFY_FLAG" val="#wm#"/>
  <p:tag name="KSO_WM_UNIT_INDEX" val="1"/>
  <p:tag name="KSO_WM_UNIT_TYPE" val="d"/>
  <p:tag name="MH_SHAPE_GUID" val="generate_slide_ai*{&quot;ai_type&quot;:&quot;generate_ppt&quot;,&quot;id&quot;:&quot;http://zh-ai-group.ks3-cn-beijing-internal.ksyun.com/image_generate/image_process/production/202511/6613fd96-5279-4385-8850-338bb82c251e.jpg?Expires=1793514038&amp;AWSAccessKeyId=AKLT9NSy7kh8TIS1UzNqLRY2&amp;Signature=4M3BSn08kIb2t%2BSJHIBP6uVg2lk%3D&quot;}*auto_ai_ai_*1761978022918_13.1_4618e610e42c-slide-30"/>
</p:tagLst>
</file>

<file path=ppt/tags/tag364.xml><?xml version="1.0" encoding="utf-8"?>
<p:tagLst xmlns:p="http://schemas.openxmlformats.org/presentationml/2006/main">
  <p:tag name="KSO_WM_FIGMA_LIMIT" val=""/>
  <p:tag name="KSO_WM_FIGMA_SLIDE_GROUP" val="60"/>
  <p:tag name="KSO_WM_SLIDE_TYPE" val="text"/>
  <p:tag name="KSO_WM_TEMPLATE_SUBCATEGORY" val="29"/>
  <p:tag name="KSO_WM_TEMPLATE_FIGMA_ID" val="7cba8f96648ba84e"/>
</p:tagLst>
</file>

<file path=ppt/tags/tag365.xml><?xml version="1.0" encoding="utf-8"?>
<p:tagLst xmlns:p="http://schemas.openxmlformats.org/presentationml/2006/main">
  <p:tag name="KSO_WM_BEAUTIFY_FLAG" val="#wm#"/>
  <p:tag name="KSO_WM_UNIT_INDEX" val="1"/>
  <p:tag name="KSO_WM_UNIT_TYPE" val="b"/>
</p:tagLst>
</file>

<file path=ppt/tags/tag366.xml><?xml version="1.0" encoding="utf-8"?>
<p:tagLst xmlns:p="http://schemas.openxmlformats.org/presentationml/2006/main">
  <p:tag name="KSO_WM_BEAUTIFY_FLAG" val="#wm#"/>
  <p:tag name="KSO_WM_UNIT_INDEX" val="1"/>
  <p:tag name="KSO_WM_UNIT_TYPE" val="a"/>
</p:tagLst>
</file>

<file path=ppt/tags/tag367.xml><?xml version="1.0" encoding="utf-8"?>
<p:tagLst xmlns:p="http://schemas.openxmlformats.org/presentationml/2006/main">
  <p:tag name="KSO_WM_FIGMA_LIMIT" val=""/>
  <p:tag name="KSO_WM_FIGMA_SLIDE_GROUP" val="1"/>
  <p:tag name="KSO_WM_SLIDE_TYPE" val="endPage"/>
  <p:tag name="KSO_WM_TEMPLATE_SUBCATEGORY" val="29"/>
  <p:tag name="KSO_WM_TEMPLATE_FIGMA_ID" val="7cba8f96648ba84e"/>
</p:tagLst>
</file>

<file path=ppt/tags/tag368.xml><?xml version="1.0" encoding="utf-8"?>
<p:tagLst xmlns:p="http://schemas.openxmlformats.org/presentationml/2006/main">
  <p:tag name="KSO_WM_BEAUTIFY_FLAG" val="#wm#"/>
  <p:tag name="KSO_WM_UNIT_INDEX" val="1"/>
  <p:tag name="KSO_WM_UNIT_TYPE" val="i"/>
</p:tagLst>
</file>

<file path=ppt/tags/tag369.xml><?xml version="1.0" encoding="utf-8"?>
<p:tagLst xmlns:p="http://schemas.openxmlformats.org/presentationml/2006/main">
  <p:tag name="KSO_WM_BEAUTIFY_FLAG" val="#wm#"/>
  <p:tag name="KSO_WM_UNIT_INDEX" val="1"/>
  <p:tag name="KSO_WM_UNIT_TYPE" val="a"/>
  <p:tag name="KSO_WM_UNIT_HIGHLIGHT" val="0"/>
  <p:tag name="KSO_WM_UNIT_COMPATIBLE" val="0"/>
  <p:tag name="KSO_WM_UNIT_DIAGRAM_ISNUMVISUAL" val="0"/>
  <p:tag name="KSO_WM_UNIT_DIAGRAM_ISREFERUNIT" val="0"/>
  <p:tag name="KSO_WM_UNIT_ID" val="_6**"/>
  <p:tag name="KSO_WM_UNIT_LAYERLEVEL" val="1"/>
  <p:tag name="KSO_WM_TAG_VERSION" val="1.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FIGMA_LIMIT" val=""/>
  <p:tag name="KSO_WM_FIGMA_SLIDE_GROUP" val="34"/>
  <p:tag name="KSO_WM_SLIDE_TYPE" val="text"/>
  <p:tag name="KSO_WM_TEMPLATE_SUBCATEGORY" val="29"/>
  <p:tag name="KSO_WM_TEMPLATE_FIGMA_ID" val="7cba8f96648ba84e"/>
</p:tagLst>
</file>

<file path=ppt/tags/tag371.xml><?xml version="1.0" encoding="utf-8"?>
<p:tagLst xmlns:p="http://schemas.openxmlformats.org/presentationml/2006/main">
  <p:tag name="KSO_WM_PRESENTATION_SOURCE" val="WPPAIGeneratePPT"/>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UNIT_INDEX" val="1"/>
  <p:tag name="KSO_WM_UNIT_TYPE" val="i"/>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BEAUTIFY_FLAG" val="#wm#"/>
  <p:tag name="KSO_WM_UNIT_INDEX" val="2"/>
  <p:tag name="KSO_WM_UNIT_TYPE" val="i"/>
</p:tagLst>
</file>

<file path=ppt/tags/tag68.xml><?xml version="1.0" encoding="utf-8"?>
<p:tagLst xmlns:p="http://schemas.openxmlformats.org/presentationml/2006/main">
  <p:tag name="KSO_WM_BEAUTIFY_FLAG" val="#wm#"/>
  <p:tag name="KSO_WM_UNIT_INDEX" val="3"/>
  <p:tag name="KSO_WM_UNIT_TYPE" val="i"/>
</p:tagLst>
</file>

<file path=ppt/tags/tag69.xml><?xml version="1.0" encoding="utf-8"?>
<p:tagLst xmlns:p="http://schemas.openxmlformats.org/presentationml/2006/main">
  <p:tag name="KSO_WM_BEAUTIFY_FLAG" val="#wm#"/>
  <p:tag name="KSO_WM_UNIT_INDEX" val="4"/>
  <p:tag name="KSO_WM_UNIT_TYPE" val="i"/>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UNIT_INDEX" val="5"/>
  <p:tag name="KSO_WM_UNIT_TYPE" val="i"/>
</p:tagLst>
</file>

<file path=ppt/tags/tag71.xml><?xml version="1.0" encoding="utf-8"?>
<p:tagLst xmlns:p="http://schemas.openxmlformats.org/presentationml/2006/main">
  <p:tag name="KSO_WM_BEAUTIFY_FLAG" val="#wm#"/>
  <p:tag name="KSO_WM_UNIT_INDEX" val="6"/>
  <p:tag name="KSO_WM_UNIT_TYPE" val="i"/>
</p:tagLst>
</file>

<file path=ppt/tags/tag72.xml><?xml version="1.0" encoding="utf-8"?>
<p:tagLst xmlns:p="http://schemas.openxmlformats.org/presentationml/2006/main">
  <p:tag name="KSO_WM_BEAUTIFY_FLAG" val="#wm#"/>
  <p:tag name="KSO_WM_UNIT_INDEX" val="7"/>
  <p:tag name="KSO_WM_UNIT_TYPE" val="i"/>
</p:tagLst>
</file>

<file path=ppt/tags/tag73.xml><?xml version="1.0" encoding="utf-8"?>
<p:tagLst xmlns:p="http://schemas.openxmlformats.org/presentationml/2006/main">
  <p:tag name="KSO_WM_BEAUTIFY_FLAG" val="#wm#"/>
  <p:tag name="KSO_WM_UNIT_INDEX" val="1"/>
  <p:tag name="KSO_WM_UNIT_SUBTYPE" val="c"/>
  <p:tag name="KSO_WM_UNIT_TYPE" val="f"/>
</p:tagLst>
</file>

<file path=ppt/tags/tag74.xml><?xml version="1.0" encoding="utf-8"?>
<p:tagLst xmlns:p="http://schemas.openxmlformats.org/presentationml/2006/main">
  <p:tag name="KSO_WM_BEAUTIFY_FLAG" val="#wm#"/>
  <p:tag name="KSO_WM_UNIT_INDEX" val="1"/>
  <p:tag name="KSO_WM_UNIT_TYPE" val="a"/>
</p:tagLst>
</file>

<file path=ppt/tags/tag75.xml><?xml version="1.0" encoding="utf-8"?>
<p:tagLst xmlns:p="http://schemas.openxmlformats.org/presentationml/2006/main">
  <p:tag name="KSO_WM_BEAUTIFY_FLAG" val="#wm#"/>
  <p:tag name="KSO_WM_UNIT_INDEX" val="2"/>
  <p:tag name="KSO_WM_UNIT_SUBTYPE" val="b"/>
  <p:tag name="KSO_WM_UNIT_TYPE" val="f"/>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BEAUTIFY_FLAG" val="#wm#"/>
  <p:tag name="KSO_WM_UNIT_INDEX" val="1"/>
  <p:tag name="KSO_WM_UNIT_TYPE" val="i"/>
</p:tagLst>
</file>

<file path=ppt/tags/tag82.xml><?xml version="1.0" encoding="utf-8"?>
<p:tagLst xmlns:p="http://schemas.openxmlformats.org/presentationml/2006/main">
  <p:tag name="KSO_WM_BEAUTIFY_FLAG" val="#wm#"/>
  <p:tag name="KSO_WM_UNIT_INDEX" val="2"/>
  <p:tag name="KSO_WM_UNIT_TYPE" val="i"/>
</p:tagLst>
</file>

<file path=ppt/tags/tag83.xml><?xml version="1.0" encoding="utf-8"?>
<p:tagLst xmlns:p="http://schemas.openxmlformats.org/presentationml/2006/main">
  <p:tag name="KSO_WM_BEAUTIFY_FLAG" val="#wm#"/>
  <p:tag name="KSO_WM_UNIT_INDEX" val="1"/>
  <p:tag name="KSO_WM_UNIT_TYPE" val="a"/>
</p:tagLst>
</file>

<file path=ppt/tags/tag84.xml><?xml version="1.0" encoding="utf-8"?>
<p:tagLst xmlns:p="http://schemas.openxmlformats.org/presentationml/2006/main">
  <p:tag name="KSO_WM_BEAUTIFY_FLAG" val="#wm#"/>
  <p:tag name="KSO_WM_UNIT_INDEX" val="1"/>
  <p:tag name="KSO_WM_UNIT_TYPE" val="b"/>
</p:tagLst>
</file>

<file path=ppt/tags/tag85.xml><?xml version="1.0" encoding="utf-8"?>
<p:tagLst xmlns:p="http://schemas.openxmlformats.org/presentationml/2006/main">
  <p:tag name="KSO_WM_BEAUTIFY_FLAG" val="#wm#"/>
  <p:tag name="KSO_WM_UNIT_INDEX" val="1"/>
  <p:tag name="KSO_WM_UNIT_TYPE" val="i"/>
</p:tagLst>
</file>

<file path=ppt/tags/tag86.xml><?xml version="1.0" encoding="utf-8"?>
<p:tagLst xmlns:p="http://schemas.openxmlformats.org/presentationml/2006/main">
  <p:tag name="KSO_WM_BEAUTIFY_FLAG" val="#wm#"/>
  <p:tag name="KSO_WM_UNIT_INDEX" val="2"/>
  <p:tag name="KSO_WM_UNIT_TYPE" val="i"/>
</p:tagLst>
</file>

<file path=ppt/tags/tag87.xml><?xml version="1.0" encoding="utf-8"?>
<p:tagLst xmlns:p="http://schemas.openxmlformats.org/presentationml/2006/main">
  <p:tag name="KSO_WM_BEAUTIFY_FLAG" val="#wm#"/>
  <p:tag name="KSO_WM_UNIT_INDEX" val="3"/>
  <p:tag name="KSO_WM_UNIT_TYPE" val="i"/>
</p:tagLst>
</file>

<file path=ppt/tags/tag88.xml><?xml version="1.0" encoding="utf-8"?>
<p:tagLst xmlns:p="http://schemas.openxmlformats.org/presentationml/2006/main">
  <p:tag name="KSO_WM_BEAUTIFY_FLAG" val="#wm#"/>
  <p:tag name="KSO_WM_UNIT_INDEX" val="4"/>
  <p:tag name="KSO_WM_UNIT_TYPE" val="i"/>
</p:tagLst>
</file>

<file path=ppt/tags/tag89.xml><?xml version="1.0" encoding="utf-8"?>
<p:tagLst xmlns:p="http://schemas.openxmlformats.org/presentationml/2006/main">
  <p:tag name="KSO_WM_BEAUTIFY_FLAG" val="#wm#"/>
  <p:tag name="KSO_WM_UNIT_INDEX" val="5"/>
  <p:tag name="KSO_WM_UNIT_TYPE" val="i"/>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UNIT_INDEX" val="6"/>
  <p:tag name="KSO_WM_UNIT_TYPE" val="i"/>
</p:tagLst>
</file>

<file path=ppt/tags/tag91.xml><?xml version="1.0" encoding="utf-8"?>
<p:tagLst xmlns:p="http://schemas.openxmlformats.org/presentationml/2006/main">
  <p:tag name="KSO_WM_BEAUTIFY_FLAG" val="#wm#"/>
  <p:tag name="KSO_WM_UNIT_INDEX" val="7"/>
  <p:tag name="KSO_WM_UNIT_TYPE" val="i"/>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5.xml><?xml version="1.0" encoding="utf-8"?>
<p:tagLst xmlns:p="http://schemas.openxmlformats.org/presentationml/2006/main">
  <p:tag name="KSO_WM_BEAUTIFY_FLAG" val="#wm#"/>
  <p:tag name="KSO_WM_UNIT_INDEX" val="1"/>
  <p:tag name="KSO_WM_UNIT_TYPE" val="e"/>
</p:tagLst>
</file>

<file path=ppt/tags/tag96.xml><?xml version="1.0" encoding="utf-8"?>
<p:tagLst xmlns:p="http://schemas.openxmlformats.org/presentationml/2006/main">
  <p:tag name="KSO_WM_BEAUTIFY_FLAG" val="#wm#"/>
  <p:tag name="KSO_WM_UNIT_INDEX" val="1"/>
  <p:tag name="KSO_WM_UNIT_TYPE" val="a"/>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蓝色毕业答辩简约风主题">
  <a:themeElements>
    <a:clrScheme name="">
      <a:dk1>
        <a:srgbClr val="000000"/>
      </a:dk1>
      <a:lt1>
        <a:srgbClr val="FFFFFF"/>
      </a:lt1>
      <a:dk2>
        <a:srgbClr val="333638"/>
      </a:dk2>
      <a:lt2>
        <a:srgbClr val="F2F3F5"/>
      </a:lt2>
      <a:accent1>
        <a:srgbClr val="0745AA"/>
      </a:accent1>
      <a:accent2>
        <a:srgbClr val="799AD1"/>
      </a:accent2>
      <a:accent3>
        <a:srgbClr val="00368E"/>
      </a:accent3>
      <a:accent4>
        <a:srgbClr val="478DFF"/>
      </a:accent4>
      <a:accent5>
        <a:srgbClr val="F3F8FF"/>
      </a:accent5>
      <a:accent6>
        <a:srgbClr val="718DE3"/>
      </a:accent6>
      <a:hlink>
        <a:srgbClr val="DDEBFF"/>
      </a:hlink>
      <a:folHlink>
        <a:srgbClr val="75ADFB"/>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蓝色毕业答辩简约风主题">
  <a:themeElements>
    <a:clrScheme name="">
      <a:dk1>
        <a:srgbClr val="000000"/>
      </a:dk1>
      <a:lt1>
        <a:srgbClr val="FFFFFF"/>
      </a:lt1>
      <a:dk2>
        <a:srgbClr val="333638"/>
      </a:dk2>
      <a:lt2>
        <a:srgbClr val="F2F3F5"/>
      </a:lt2>
      <a:accent1>
        <a:srgbClr val="0745AA"/>
      </a:accent1>
      <a:accent2>
        <a:srgbClr val="799AD1"/>
      </a:accent2>
      <a:accent3>
        <a:srgbClr val="00368E"/>
      </a:accent3>
      <a:accent4>
        <a:srgbClr val="478DFF"/>
      </a:accent4>
      <a:accent5>
        <a:srgbClr val="F3F8FF"/>
      </a:accent5>
      <a:accent6>
        <a:srgbClr val="718DE3"/>
      </a:accent6>
      <a:hlink>
        <a:srgbClr val="DDEBFF"/>
      </a:hlink>
      <a:folHlink>
        <a:srgbClr val="75ADFB"/>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4599</Words>
  <Application>WPS 演示</Application>
  <PresentationFormat>宽屏</PresentationFormat>
  <Paragraphs>252</Paragraphs>
  <Slides>23</Slides>
  <Notes>5</Notes>
  <HiddenSlides>4</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23</vt:i4>
      </vt:variant>
    </vt:vector>
  </HeadingPairs>
  <TitlesOfParts>
    <vt:vector size="35" baseType="lpstr">
      <vt:lpstr>Arial</vt:lpstr>
      <vt:lpstr>宋体</vt:lpstr>
      <vt:lpstr>Wingdings</vt:lpstr>
      <vt:lpstr>Wingdings</vt:lpstr>
      <vt:lpstr>Microsoft YaHei UI</vt:lpstr>
      <vt:lpstr>微软雅黑</vt:lpstr>
      <vt:lpstr>仿宋</vt:lpstr>
      <vt:lpstr>Arial Unicode MS</vt:lpstr>
      <vt:lpstr>Calibri</vt:lpstr>
      <vt:lpstr>WPS</vt:lpstr>
      <vt:lpstr>蓝色毕业答辩简约风主题</vt:lpstr>
      <vt:lpstr>1_蓝色毕业答辩简约风主题</vt:lpstr>
      <vt:lpstr>生成式AI时代的 “拟真欺骗”</vt:lpstr>
      <vt:lpstr>目录</vt:lpstr>
      <vt:lpstr>概念与问题意识</vt:lpstr>
      <vt:lpstr>问题阐述</vt:lpstr>
      <vt:lpstr>概念界定</vt:lpstr>
      <vt:lpstr>案例深挖</vt:lpstr>
      <vt:lpstr>现象一：深伪直播如何“压过”真直播</vt:lpstr>
      <vt:lpstr>PowerPoint 演示文稿</vt:lpstr>
      <vt:lpstr>案例二： AI网红与“拟人代言”伦理</vt:lpstr>
      <vt:lpstr>PowerPoint 演示文稿</vt:lpstr>
      <vt:lpstr>案例三：灾情谣言与公共安全</vt:lpstr>
      <vt:lpstr>PowerPoint 演示文稿</vt:lpstr>
      <vt:lpstr>三类“拟真欺骗”的共性战术与差异</vt:lpstr>
      <vt:lpstr>“拟真欺骗”的共性战术</vt:lpstr>
      <vt:lpstr>“拟真欺骗”的关键差异</vt:lpstr>
      <vt:lpstr>伦理边界：框架构建与</vt:lpstr>
      <vt:lpstr>PowerPoint 演示文稿</vt:lpstr>
      <vt:lpstr>PowerPoint 演示文稿</vt:lpstr>
      <vt:lpstr>结论</vt:lpstr>
      <vt:lpstr>制度与合规</vt:lpstr>
      <vt:lpstr>结论</vt:lpstr>
      <vt:lpstr>谢谢聆听</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pilrymage</dc:creator>
  <cp:lastModifiedBy>新的感觉</cp:lastModifiedBy>
  <cp:revision>206</cp:revision>
  <dcterms:created xsi:type="dcterms:W3CDTF">2019-06-19T02:08:00Z</dcterms:created>
  <dcterms:modified xsi:type="dcterms:W3CDTF">2025-11-04T09:17:51Z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569B3498A04F42E39E405353E2720C4F_13</vt:lpwstr>
  </property>
</Properties>
</file>